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80"/>
  </p:notesMasterIdLst>
  <p:sldIdLst>
    <p:sldId id="256" r:id="rId2"/>
    <p:sldId id="362" r:id="rId3"/>
    <p:sldId id="257" r:id="rId4"/>
    <p:sldId id="340" r:id="rId5"/>
    <p:sldId id="259" r:id="rId6"/>
    <p:sldId id="260" r:id="rId7"/>
    <p:sldId id="262" r:id="rId8"/>
    <p:sldId id="363" r:id="rId9"/>
    <p:sldId id="265" r:id="rId10"/>
    <p:sldId id="266" r:id="rId11"/>
    <p:sldId id="267" r:id="rId12"/>
    <p:sldId id="339" r:id="rId13"/>
    <p:sldId id="337" r:id="rId14"/>
    <p:sldId id="329" r:id="rId15"/>
    <p:sldId id="331" r:id="rId16"/>
    <p:sldId id="332" r:id="rId17"/>
    <p:sldId id="333" r:id="rId18"/>
    <p:sldId id="330" r:id="rId19"/>
    <p:sldId id="334" r:id="rId20"/>
    <p:sldId id="335" r:id="rId21"/>
    <p:sldId id="336" r:id="rId22"/>
    <p:sldId id="264" r:id="rId23"/>
    <p:sldId id="341" r:id="rId24"/>
    <p:sldId id="269" r:id="rId25"/>
    <p:sldId id="271" r:id="rId26"/>
    <p:sldId id="342" r:id="rId27"/>
    <p:sldId id="272" r:id="rId28"/>
    <p:sldId id="353" r:id="rId29"/>
    <p:sldId id="275" r:id="rId30"/>
    <p:sldId id="276" r:id="rId31"/>
    <p:sldId id="354" r:id="rId32"/>
    <p:sldId id="279" r:id="rId33"/>
    <p:sldId id="280" r:id="rId34"/>
    <p:sldId id="282" r:id="rId35"/>
    <p:sldId id="281" r:id="rId36"/>
    <p:sldId id="283" r:id="rId37"/>
    <p:sldId id="284" r:id="rId38"/>
    <p:sldId id="285" r:id="rId39"/>
    <p:sldId id="286" r:id="rId40"/>
    <p:sldId id="288" r:id="rId41"/>
    <p:sldId id="344" r:id="rId42"/>
    <p:sldId id="345" r:id="rId43"/>
    <p:sldId id="346" r:id="rId44"/>
    <p:sldId id="291" r:id="rId45"/>
    <p:sldId id="292" r:id="rId46"/>
    <p:sldId id="293" r:id="rId47"/>
    <p:sldId id="295" r:id="rId48"/>
    <p:sldId id="306" r:id="rId49"/>
    <p:sldId id="326" r:id="rId50"/>
    <p:sldId id="328" r:id="rId51"/>
    <p:sldId id="294" r:id="rId52"/>
    <p:sldId id="296" r:id="rId53"/>
    <p:sldId id="297" r:id="rId54"/>
    <p:sldId id="298" r:id="rId55"/>
    <p:sldId id="299" r:id="rId56"/>
    <p:sldId id="347" r:id="rId57"/>
    <p:sldId id="301" r:id="rId58"/>
    <p:sldId id="302" r:id="rId59"/>
    <p:sldId id="303" r:id="rId60"/>
    <p:sldId id="304" r:id="rId61"/>
    <p:sldId id="305" r:id="rId62"/>
    <p:sldId id="308" r:id="rId63"/>
    <p:sldId id="307" r:id="rId64"/>
    <p:sldId id="309" r:id="rId65"/>
    <p:sldId id="359" r:id="rId66"/>
    <p:sldId id="357" r:id="rId67"/>
    <p:sldId id="358" r:id="rId68"/>
    <p:sldId id="314" r:id="rId69"/>
    <p:sldId id="315" r:id="rId70"/>
    <p:sldId id="355" r:id="rId71"/>
    <p:sldId id="360" r:id="rId72"/>
    <p:sldId id="361" r:id="rId73"/>
    <p:sldId id="322" r:id="rId74"/>
    <p:sldId id="323" r:id="rId75"/>
    <p:sldId id="324" r:id="rId76"/>
    <p:sldId id="325" r:id="rId77"/>
    <p:sldId id="356" r:id="rId78"/>
    <p:sldId id="321" r:id="rId79"/>
  </p:sldIdLst>
  <p:sldSz cx="12192000" cy="6858000"/>
  <p:notesSz cx="6858000" cy="9144000"/>
  <p:photoAlbum/>
  <p:custDataLst>
    <p:tags r:id="rId8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win" initials="m" lastIdx="0" clrIdx="0">
    <p:extLst>
      <p:ext uri="{19B8F6BF-5375-455C-9EA6-DF929625EA0E}">
        <p15:presenceInfo xmlns:p15="http://schemas.microsoft.com/office/powerpoint/2012/main" userId="michaelw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00FF"/>
    <a:srgbClr val="990033"/>
    <a:srgbClr val="000078"/>
    <a:srgbClr val="000099"/>
    <a:srgbClr val="FF9900"/>
    <a:srgbClr val="006699"/>
    <a:srgbClr val="0066CC"/>
    <a:srgbClr val="336699"/>
    <a:srgbClr val="996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79582" autoAdjust="0"/>
  </p:normalViewPr>
  <p:slideViewPr>
    <p:cSldViewPr>
      <p:cViewPr varScale="1">
        <p:scale>
          <a:sx n="66" d="100"/>
          <a:sy n="66" d="100"/>
        </p:scale>
        <p:origin x="1253" y="5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ags" Target="tags/tag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1CFD0-2C92-4D21-A7EF-6209A8D582F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660C4-AC12-4019-82B9-40EB2BC38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8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100" dirty="0"/>
              <a:t>C,B,A,C</a:t>
            </a:r>
            <a:endParaRPr lang="zh-CN" altLang="en-US" sz="11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660C4-AC12-4019-82B9-40EB2BC385B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85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D,B,A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660C4-AC12-4019-82B9-40EB2BC385B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ym typeface="Symbol" panose="05050102010706020507" pitchFamily="18" charset="2"/>
              </a:rPr>
              <a:t>, , 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  <a:sym typeface="Symbol" panose="05050102010706020507" pitchFamily="18" charset="2"/>
              </a:rPr>
              <a:t>√, √,</a:t>
            </a:r>
            <a:r>
              <a:rPr lang="en-US" altLang="zh-CN" dirty="0">
                <a:sym typeface="Symbol" panose="05050102010706020507" pitchFamily="18" charset="2"/>
              </a:rPr>
              <a:t> 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660C4-AC12-4019-82B9-40EB2BC385B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42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900" dirty="0">
                <a:latin typeface="华文楷体" panose="02010600040101010101" pitchFamily="2" charset="-122"/>
                <a:ea typeface="华文楷体" panose="02010600040101010101" pitchFamily="2" charset="-122"/>
              </a:rPr>
              <a:t>层次模型，</a:t>
            </a:r>
            <a:r>
              <a:rPr lang="zh-CN" altLang="en-US" sz="900" baseline="0" dirty="0">
                <a:latin typeface="华文楷体" panose="02010600040101010101" pitchFamily="2" charset="-122"/>
                <a:ea typeface="华文楷体" panose="02010600040101010101" pitchFamily="2" charset="-122"/>
              </a:rPr>
              <a:t> 网状模型，关系模型</a:t>
            </a:r>
            <a:endParaRPr lang="en-US" altLang="zh-CN" sz="900" baseline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900" baseline="0">
                <a:latin typeface="华文楷体" panose="02010600040101010101" pitchFamily="2" charset="-122"/>
                <a:ea typeface="华文楷体" panose="02010600040101010101" pitchFamily="2" charset="-122"/>
              </a:rPr>
              <a:t>E-R</a:t>
            </a:r>
            <a:r>
              <a:rPr lang="zh-CN" altLang="en-US" sz="900" baseline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  <a:endParaRPr lang="en-US" altLang="zh-CN" sz="900" baseline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900" baseline="0" dirty="0">
                <a:latin typeface="华文楷体" panose="02010600040101010101" pitchFamily="2" charset="-122"/>
                <a:ea typeface="华文楷体" panose="02010600040101010101" pitchFamily="2" charset="-122"/>
              </a:rPr>
              <a:t>逻辑独立和物理独立</a:t>
            </a:r>
            <a:endParaRPr lang="en-US" altLang="zh-CN" sz="900" baseline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900" baseline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外模式</a:t>
            </a:r>
            <a:endParaRPr lang="en-US" altLang="zh-CN" sz="900" baseline="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900" baseline="0" dirty="0">
                <a:latin typeface="华文楷体" panose="02010600040101010101" pitchFamily="2" charset="-122"/>
                <a:ea typeface="华文楷体" panose="02010600040101010101" pitchFamily="2" charset="-122"/>
              </a:rPr>
              <a:t>数据结构， 数据操作</a:t>
            </a:r>
            <a:endParaRPr lang="zh-CN" altLang="en-US" sz="9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0660C4-AC12-4019-82B9-40EB2BC385B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388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4"/>
            <a:ext cx="10363200" cy="1470025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832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80342"/>
            <a:ext cx="2844800" cy="244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6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7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7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80342"/>
            <a:ext cx="2844800" cy="244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38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  <a:solidFill>
            <a:srgbClr val="000078">
              <a:alpha val="82000"/>
            </a:srgbClr>
          </a:solidFill>
        </p:spPr>
        <p:txBody>
          <a:bodyPr>
            <a:normAutofit/>
          </a:bodyPr>
          <a:lstStyle>
            <a:lvl1pPr algn="ctr">
              <a:defRPr sz="4200" b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5085" y="1066800"/>
            <a:ext cx="10758715" cy="5469226"/>
          </a:xfrm>
        </p:spPr>
        <p:txBody>
          <a:bodyPr/>
          <a:lstStyle>
            <a:lvl1pPr marL="265113" indent="-265113">
              <a:lnSpc>
                <a:spcPct val="120000"/>
              </a:lnSpc>
              <a:buClr>
                <a:srgbClr val="990033"/>
              </a:buClr>
              <a:buSzPct val="80000"/>
              <a:buFont typeface="Wingdings" panose="05000000000000000000" pitchFamily="2" charset="2"/>
              <a:buChar char="§"/>
              <a:defRPr sz="28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17550" indent="-269875">
              <a:lnSpc>
                <a:spcPct val="120000"/>
              </a:lnSpc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96938" indent="-179388">
              <a:lnSpc>
                <a:spcPct val="12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392213"/>
            <a:ext cx="2590800" cy="287626"/>
          </a:xfrm>
        </p:spPr>
        <p:txBody>
          <a:bodyPr/>
          <a:lstStyle>
            <a:lvl1pPr>
              <a:defRPr sz="2400">
                <a:solidFill>
                  <a:srgbClr val="9900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fld id="{E63F6D5D-9733-4D44-9C56-AEFEDD5A4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492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5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580342"/>
            <a:ext cx="2844800" cy="244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9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20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580342"/>
            <a:ext cx="2844800" cy="244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16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580342"/>
            <a:ext cx="2844800" cy="244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57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580342"/>
            <a:ext cx="2844800" cy="244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2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580342"/>
            <a:ext cx="2844800" cy="244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30400" y="6356359"/>
            <a:ext cx="8432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09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9"/>
            <a:ext cx="6815667" cy="5853113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580342"/>
            <a:ext cx="2844800" cy="244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3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580342"/>
            <a:ext cx="2844800" cy="244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76206"/>
            <a:ext cx="10972800" cy="921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16279" y="6580342"/>
            <a:ext cx="28448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C00000"/>
                </a:solidFill>
              </a:defRPr>
            </a:lvl1pPr>
          </a:lstStyle>
          <a:p>
            <a:fld id="{6530F3CF-6A31-4749-83AB-AF293E4C68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514350" rtl="0" eaLnBrk="1" latinLnBrk="0" hangingPunct="1">
        <a:spcBef>
          <a:spcPct val="0"/>
        </a:spcBef>
        <a:buNone/>
        <a:defRPr sz="4400" b="0" i="0" u="none" kern="1200">
          <a:solidFill>
            <a:srgbClr val="0066CC"/>
          </a:solidFill>
          <a:latin typeface="+mj-lt"/>
          <a:ea typeface="+mj-ea"/>
          <a:cs typeface="+mj-cs"/>
        </a:defRPr>
      </a:lvl1pPr>
    </p:titleStyle>
    <p:bodyStyle>
      <a:lvl1pPr marL="192881" indent="-192881" algn="l" defTabSz="514350" rtl="0" eaLnBrk="1" latinLnBrk="0" hangingPunct="1">
        <a:spcBef>
          <a:spcPct val="20000"/>
        </a:spcBef>
        <a:buClr>
          <a:srgbClr val="3333CC"/>
        </a:buClr>
        <a:buSzPct val="70000"/>
        <a:buFont typeface="Wingdings" panose="05000000000000000000" pitchFamily="2" charset="2"/>
        <a:buChar char="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10" indent="-160735" algn="l" defTabSz="51435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b-engines.com/en/ranki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modb.pro/dbRank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nceptdraw.com/examples/crowfoot-notation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edrawmax.cn/onlin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09600" y="1676400"/>
            <a:ext cx="10591800" cy="2438400"/>
          </a:xfrm>
          <a:prstGeom prst="rect">
            <a:avLst/>
          </a:prstGeom>
        </p:spPr>
        <p:txBody>
          <a:bodyPr vert="horz" lIns="51435" tIns="25718" rIns="51435" bIns="2571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i="0" u="none" kern="1200">
                <a:solidFill>
                  <a:srgbClr val="3366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zh-CN" altLang="en-US" sz="6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66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66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 </a:t>
            </a:r>
            <a:r>
              <a:rPr lang="zh-CN" altLang="en-US" sz="6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</a:t>
            </a:r>
            <a:endParaRPr lang="en-US" altLang="zh-CN" sz="66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5276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1055"/>
            <a:ext cx="9446632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751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10</a:t>
            </a:fld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1066800" y="457200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2880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工业界常见</a:t>
            </a:r>
            <a:r>
              <a:rPr lang="en-US" altLang="zh-CN" sz="32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DBMS</a:t>
            </a:r>
            <a:r>
              <a:rPr lang="zh-CN" altLang="en-US" sz="32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</a:p>
        </p:txBody>
      </p:sp>
      <p:sp>
        <p:nvSpPr>
          <p:cNvPr id="6" name="矩形 5"/>
          <p:cNvSpPr/>
          <p:nvPr/>
        </p:nvSpPr>
        <p:spPr>
          <a:xfrm>
            <a:off x="3200400" y="4838847"/>
            <a:ext cx="60003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C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来源：</a:t>
            </a:r>
            <a:r>
              <a:rPr lang="zh-CN" altLang="en-US" sz="2400" dirty="0">
                <a:solidFill>
                  <a:srgbClr val="0000C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hlinkClick r:id="rId2"/>
              </a:rPr>
              <a:t>https://db-engines.com/en</a:t>
            </a:r>
            <a:r>
              <a:rPr lang="zh-CN" altLang="en-US" sz="2400">
                <a:solidFill>
                  <a:srgbClr val="0000C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hlinkClick r:id="rId2"/>
              </a:rPr>
              <a:t>/ranking</a:t>
            </a:r>
            <a:endParaRPr lang="en-US" altLang="zh-CN" sz="2400">
              <a:solidFill>
                <a:srgbClr val="0000CC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2400" dirty="0">
              <a:solidFill>
                <a:srgbClr val="0000CC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1050" y="5299332"/>
            <a:ext cx="10629900" cy="8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该排名表明数据库产品的流行程度。排名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DBMS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中关系型模型占比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en-US" altLang="zh-CN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r>
              <a:rPr lang="zh-CN" altLang="en-US" sz="20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，且前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位全部为关系型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DBMS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，表明关系型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DBMS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仍然是当前数据库管理技术的主流。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9B77A2-BA5B-4F6E-9AA7-F2848C947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207447"/>
            <a:ext cx="9109968" cy="33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81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11</a:t>
            </a:fld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1066800" y="457200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2880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墨天轮中国数据库流行度排行</a:t>
            </a:r>
          </a:p>
        </p:txBody>
      </p:sp>
      <p:sp>
        <p:nvSpPr>
          <p:cNvPr id="6" name="矩形 5"/>
          <p:cNvSpPr/>
          <p:nvPr/>
        </p:nvSpPr>
        <p:spPr>
          <a:xfrm>
            <a:off x="3835253" y="5992103"/>
            <a:ext cx="45214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C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来源：</a:t>
            </a:r>
            <a:r>
              <a:rPr lang="en-US" altLang="zh-CN" sz="2000" dirty="0">
                <a:solidFill>
                  <a:srgbClr val="0000C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hlinkClick r:id="rId2"/>
              </a:rPr>
              <a:t>https://www.modb.pro</a:t>
            </a:r>
            <a:r>
              <a:rPr lang="en-US" altLang="zh-CN" sz="2000">
                <a:solidFill>
                  <a:srgbClr val="0000C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hlinkClick r:id="rId2"/>
              </a:rPr>
              <a:t>/dbRank</a:t>
            </a:r>
            <a:endParaRPr lang="en-US" altLang="zh-CN" sz="2000">
              <a:solidFill>
                <a:srgbClr val="0000CC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2000" dirty="0">
              <a:solidFill>
                <a:srgbClr val="0000CC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CC0F83-D041-40F9-B229-2E25ED68E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198712"/>
            <a:ext cx="9525000" cy="463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63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2423491-1AAA-42CA-B680-3F3B7F74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经典</a:t>
            </a:r>
            <a:r>
              <a:rPr lang="en-US" altLang="zh-CN" dirty="0"/>
              <a:t>DBMS</a:t>
            </a:r>
            <a:r>
              <a:rPr lang="zh-CN" altLang="en-US" dirty="0"/>
              <a:t>结构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ECE0B6A-C690-4B4A-99FA-D41FEB944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931" y="1369782"/>
            <a:ext cx="11006137" cy="456704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2F271A-5F3E-4513-AAA4-FEB77A6DD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739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93EBEE5-3598-437F-8419-0BC5A2AE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华为</a:t>
            </a:r>
            <a:r>
              <a:rPr lang="en-US" altLang="zh-CN" dirty="0"/>
              <a:t>openGauss</a:t>
            </a:r>
            <a:r>
              <a:rPr lang="zh-CN" altLang="en-US" dirty="0"/>
              <a:t>简介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30A16F-DED5-44A8-8710-C45CF3DFE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华为</a:t>
            </a:r>
            <a:r>
              <a:rPr lang="en-US" altLang="zh-CN" dirty="0"/>
              <a:t>openGauss</a:t>
            </a:r>
            <a:r>
              <a:rPr lang="zh-CN" altLang="en-US" dirty="0"/>
              <a:t>是一款</a:t>
            </a:r>
            <a:r>
              <a:rPr lang="zh-CN" altLang="en-US" dirty="0">
                <a:solidFill>
                  <a:srgbClr val="FF0000"/>
                </a:solidFill>
              </a:rPr>
              <a:t>高性能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高安全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高可靠</a:t>
            </a:r>
            <a:r>
              <a:rPr lang="zh-CN" altLang="en-US" dirty="0"/>
              <a:t>的企业级开源关系型数据库。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sym typeface="Huawei Sans" panose="020C0503030203020204" pitchFamily="34" charset="0"/>
              </a:rPr>
              <a:t>openGauss</a:t>
            </a:r>
            <a:r>
              <a:rPr lang="zh-CN" altLang="en-US" dirty="0">
                <a:sym typeface="Huawei Sans" panose="020C0503030203020204" pitchFamily="34" charset="0"/>
              </a:rPr>
              <a:t>集中式版本内核全开源</a:t>
            </a:r>
            <a:endParaRPr lang="en-US" altLang="zh-CN" dirty="0">
              <a:sym typeface="Huawei Sans" panose="020C0503030203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sym typeface="Huawei Sans" panose="020C0503030203020204" pitchFamily="34" charset="0"/>
              </a:rPr>
              <a:t>PG</a:t>
            </a:r>
            <a:r>
              <a:rPr lang="zh-CN" altLang="en-US" dirty="0">
                <a:sym typeface="Huawei Sans" panose="020C0503030203020204" pitchFamily="34" charset="0"/>
              </a:rPr>
              <a:t>开源数据库</a:t>
            </a:r>
            <a:r>
              <a:rPr lang="en-US" altLang="zh-CN" dirty="0">
                <a:sym typeface="Huawei Sans" panose="020C0503030203020204" pitchFamily="34" charset="0"/>
              </a:rPr>
              <a:t>- &gt; </a:t>
            </a:r>
            <a:r>
              <a:rPr lang="zh-CN" altLang="en-US" dirty="0">
                <a:sym typeface="Huawei Sans" panose="020C0503030203020204" pitchFamily="34" charset="0"/>
              </a:rPr>
              <a:t>内部自用孵化阶段 </a:t>
            </a:r>
            <a:r>
              <a:rPr lang="en-US" altLang="zh-CN" dirty="0">
                <a:sym typeface="Huawei Sans" panose="020C0503030203020204" pitchFamily="34" charset="0"/>
              </a:rPr>
              <a:t>-&gt; </a:t>
            </a:r>
            <a:r>
              <a:rPr lang="zh-CN" altLang="en-US" dirty="0">
                <a:sym typeface="Huawei Sans" panose="020C0503030203020204" pitchFamily="34" charset="0"/>
              </a:rPr>
              <a:t>联创产品化阶段 </a:t>
            </a:r>
            <a:r>
              <a:rPr lang="en-US" altLang="zh-CN" dirty="0">
                <a:sym typeface="Huawei Sans" panose="020C0503030203020204" pitchFamily="34" charset="0"/>
              </a:rPr>
              <a:t>-&gt;</a:t>
            </a:r>
            <a:r>
              <a:rPr lang="zh-CN" altLang="en-US" dirty="0">
                <a:sym typeface="Huawei Sans" panose="020C0503030203020204" pitchFamily="34" charset="0"/>
              </a:rPr>
              <a:t>共建生态</a:t>
            </a:r>
            <a:endParaRPr lang="en-US" altLang="zh-CN" dirty="0">
              <a:sym typeface="Huawei Sans" panose="020C0503030203020204" pitchFamily="34" charset="0"/>
            </a:endParaRPr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95F9E94-5BA3-4C41-BD94-94545DC86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13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75BCFA-E505-4A5D-AA17-B9E1724EB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012715"/>
            <a:ext cx="3862284" cy="33794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B121A9E-B344-4BB9-87AA-7E722B4396B3}"/>
              </a:ext>
            </a:extLst>
          </p:cNvPr>
          <p:cNvSpPr txBox="1"/>
          <p:nvPr/>
        </p:nvSpPr>
        <p:spPr>
          <a:xfrm>
            <a:off x="5906490" y="3571199"/>
            <a:ext cx="5056909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openGauss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的更详细内容请参见华为公司提供的材料：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01.openGauss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.pptx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2442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606DE0-826C-499A-9886-3D8BE003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Huawei Sans" panose="020C0503030203020204" pitchFamily="34" charset="0"/>
              </a:rPr>
              <a:t>openGauss</a:t>
            </a:r>
            <a:r>
              <a:rPr lang="zh-CN" altLang="zh-CN" dirty="0">
                <a:sym typeface="Huawei Sans" panose="020C0503030203020204" pitchFamily="34" charset="0"/>
              </a:rPr>
              <a:t>运行环境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15847D7-B329-489E-8EB6-575CF6DDD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666"/>
          <a:stretch/>
        </p:blipFill>
        <p:spPr>
          <a:xfrm>
            <a:off x="952278" y="1143001"/>
            <a:ext cx="9616901" cy="523535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A29F6F-C1EA-4A4A-8210-C7DFA106E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612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606DE0-826C-499A-9886-3D8BE003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Huawei Sans" panose="020C0503030203020204" pitchFamily="34" charset="0"/>
              </a:rPr>
              <a:t>openGauss</a:t>
            </a:r>
            <a:r>
              <a:rPr lang="zh-CN" altLang="en-US" dirty="0">
                <a:sym typeface="Huawei Sans" panose="020C0503030203020204" pitchFamily="34" charset="0"/>
              </a:rPr>
              <a:t>技术指标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A29F6F-C1EA-4A4A-8210-C7DFA106E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A79151F-6496-43F6-AD69-DD40095BC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19200"/>
            <a:ext cx="11061112" cy="479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9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F7E769-C0C2-423B-AC7D-B6E60B3F7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Huawei Sans" panose="020C0503030203020204" pitchFamily="34" charset="0"/>
              </a:rPr>
              <a:t>openGauss</a:t>
            </a:r>
            <a:r>
              <a:rPr lang="zh-CN" altLang="en-US" dirty="0">
                <a:sym typeface="Huawei Sans" panose="020C0503030203020204" pitchFamily="34" charset="0"/>
              </a:rPr>
              <a:t>基本功能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387047-DB84-4999-AFE5-293F23DA8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085" y="990601"/>
            <a:ext cx="11007107" cy="56892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rgbClr val="0000FF"/>
                </a:solidFill>
                <a:sym typeface="Huawei Sans" panose="020C0503030203020204" pitchFamily="34" charset="0"/>
              </a:rPr>
              <a:t>标准</a:t>
            </a:r>
            <a:r>
              <a:rPr lang="en-US" altLang="zh-CN" sz="2400" dirty="0">
                <a:solidFill>
                  <a:srgbClr val="0000FF"/>
                </a:solidFill>
                <a:sym typeface="Huawei Sans" panose="020C0503030203020204" pitchFamily="34" charset="0"/>
              </a:rPr>
              <a:t>SQL</a:t>
            </a:r>
            <a:r>
              <a:rPr lang="zh-CN" altLang="en-US" sz="2400" dirty="0">
                <a:solidFill>
                  <a:srgbClr val="0000FF"/>
                </a:solidFill>
                <a:sym typeface="Huawei Sans" panose="020C0503030203020204" pitchFamily="34" charset="0"/>
              </a:rPr>
              <a:t>支持</a:t>
            </a:r>
          </a:p>
          <a:p>
            <a:pPr lvl="1">
              <a:lnSpc>
                <a:spcPct val="100000"/>
              </a:lnSpc>
            </a:pPr>
            <a:r>
              <a:rPr lang="zh-CN" altLang="en-US" sz="2000" dirty="0">
                <a:sym typeface="Huawei Sans" panose="020C0503030203020204" pitchFamily="34" charset="0"/>
              </a:rPr>
              <a:t>支持标准的</a:t>
            </a:r>
            <a:r>
              <a:rPr lang="en-US" altLang="zh-CN" sz="2000" dirty="0">
                <a:sym typeface="Huawei Sans" panose="020C0503030203020204" pitchFamily="34" charset="0"/>
              </a:rPr>
              <a:t>SQL92/SQL99/SQL2003/SQL2011</a:t>
            </a:r>
            <a:r>
              <a:rPr lang="zh-CN" altLang="en-US" sz="2000" dirty="0">
                <a:sym typeface="Huawei Sans" panose="020C0503030203020204" pitchFamily="34" charset="0"/>
              </a:rPr>
              <a:t>规范，支持</a:t>
            </a:r>
            <a:r>
              <a:rPr lang="en-US" altLang="zh-CN" sz="2000" dirty="0">
                <a:sym typeface="Huawei Sans" panose="020C0503030203020204" pitchFamily="34" charset="0"/>
              </a:rPr>
              <a:t>GBK</a:t>
            </a:r>
            <a:r>
              <a:rPr lang="zh-CN" altLang="en-US" sz="2000" dirty="0">
                <a:sym typeface="Huawei Sans" panose="020C0503030203020204" pitchFamily="34" charset="0"/>
              </a:rPr>
              <a:t>和</a:t>
            </a:r>
            <a:r>
              <a:rPr lang="en-US" altLang="zh-CN" sz="2000" dirty="0">
                <a:sym typeface="Huawei Sans" panose="020C0503030203020204" pitchFamily="34" charset="0"/>
              </a:rPr>
              <a:t>UTF-8</a:t>
            </a:r>
            <a:r>
              <a:rPr lang="zh-CN" altLang="en-US" sz="2000" dirty="0">
                <a:sym typeface="Huawei Sans" panose="020C0503030203020204" pitchFamily="34" charset="0"/>
              </a:rPr>
              <a:t>字符集，支持</a:t>
            </a:r>
            <a:r>
              <a:rPr lang="en-US" altLang="zh-CN" sz="2000" dirty="0">
                <a:sym typeface="Huawei Sans" panose="020C0503030203020204" pitchFamily="34" charset="0"/>
              </a:rPr>
              <a:t>SQL</a:t>
            </a:r>
            <a:r>
              <a:rPr lang="zh-CN" altLang="en-US" sz="2000" dirty="0">
                <a:sym typeface="Huawei Sans" panose="020C0503030203020204" pitchFamily="34" charset="0"/>
              </a:rPr>
              <a:t>标准函数与分析函数，支持</a:t>
            </a:r>
            <a:r>
              <a:rPr lang="zh-CN" altLang="en-US" sz="2000">
                <a:sym typeface="Huawei Sans" panose="020C0503030203020204" pitchFamily="34" charset="0"/>
              </a:rPr>
              <a:t>存储过程</a:t>
            </a:r>
            <a:endParaRPr lang="zh-CN" altLang="en-US" sz="2400" dirty="0">
              <a:sym typeface="Huawei Sans" panose="020C0503030203020204" pitchFamily="3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rgbClr val="0000FF"/>
                </a:solidFill>
                <a:sym typeface="Huawei Sans" panose="020C0503030203020204" pitchFamily="34" charset="0"/>
              </a:rPr>
              <a:t>数据库存储管理功能</a:t>
            </a:r>
          </a:p>
          <a:p>
            <a:pPr lvl="1">
              <a:lnSpc>
                <a:spcPct val="100000"/>
              </a:lnSpc>
            </a:pPr>
            <a:r>
              <a:rPr lang="zh-CN" altLang="en-US" sz="2000" dirty="0">
                <a:sym typeface="Huawei Sans" panose="020C0503030203020204" pitchFamily="34" charset="0"/>
              </a:rPr>
              <a:t>支持表空间，可以把不同表规划到不同</a:t>
            </a:r>
            <a:r>
              <a:rPr lang="zh-CN" altLang="en-US" sz="2000">
                <a:sym typeface="Huawei Sans" panose="020C0503030203020204" pitchFamily="34" charset="0"/>
              </a:rPr>
              <a:t>的存储位置</a:t>
            </a:r>
            <a:endParaRPr lang="zh-CN" altLang="en-US" sz="2000" dirty="0">
              <a:sym typeface="Huawei Sans" panose="020C0503030203020204" pitchFamily="3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rgbClr val="0000FF"/>
                </a:solidFill>
                <a:sym typeface="Huawei Sans" panose="020C0503030203020204" pitchFamily="34" charset="0"/>
              </a:rPr>
              <a:t>提供主备双机</a:t>
            </a:r>
          </a:p>
          <a:p>
            <a:pPr lvl="1">
              <a:lnSpc>
                <a:spcPct val="100000"/>
              </a:lnSpc>
            </a:pPr>
            <a:r>
              <a:rPr lang="zh-CN" altLang="en-US" sz="2000" dirty="0">
                <a:sym typeface="Huawei Sans" panose="020C0503030203020204" pitchFamily="34" charset="0"/>
              </a:rPr>
              <a:t>事务支持</a:t>
            </a:r>
            <a:r>
              <a:rPr lang="en-US" altLang="zh-CN" sz="2000" dirty="0">
                <a:sym typeface="Huawei Sans" panose="020C0503030203020204" pitchFamily="34" charset="0"/>
              </a:rPr>
              <a:t>ACID</a:t>
            </a:r>
            <a:r>
              <a:rPr lang="zh-CN" altLang="en-US" sz="2000" dirty="0">
                <a:sym typeface="Huawei Sans" panose="020C0503030203020204" pitchFamily="34" charset="0"/>
              </a:rPr>
              <a:t>特性、单节点故障恢复、双机数据同步，双机故障</a:t>
            </a:r>
            <a:r>
              <a:rPr lang="zh-CN" altLang="en-US" sz="2000">
                <a:sym typeface="Huawei Sans" panose="020C0503030203020204" pitchFamily="34" charset="0"/>
              </a:rPr>
              <a:t>切换等</a:t>
            </a:r>
            <a:endParaRPr lang="zh-CN" altLang="en-US" sz="2000" dirty="0">
              <a:sym typeface="Huawei Sans" panose="020C0503030203020204" pitchFamily="3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rgbClr val="0000FF"/>
                </a:solidFill>
                <a:sym typeface="Huawei Sans" panose="020C0503030203020204" pitchFamily="34" charset="0"/>
              </a:rPr>
              <a:t>应用程序接口</a:t>
            </a:r>
          </a:p>
          <a:p>
            <a:pPr lvl="1">
              <a:lnSpc>
                <a:spcPct val="100000"/>
              </a:lnSpc>
            </a:pPr>
            <a:r>
              <a:rPr lang="zh-CN" altLang="en-US" sz="2000" dirty="0">
                <a:sym typeface="Huawei Sans" panose="020C0503030203020204" pitchFamily="34" charset="0"/>
              </a:rPr>
              <a:t>支持标准</a:t>
            </a:r>
            <a:r>
              <a:rPr lang="en-US" altLang="zh-CN" sz="2000" dirty="0">
                <a:sym typeface="Huawei Sans" panose="020C0503030203020204" pitchFamily="34" charset="0"/>
              </a:rPr>
              <a:t>JDBC 4.0</a:t>
            </a:r>
            <a:r>
              <a:rPr lang="zh-CN" altLang="en-US" sz="2000" dirty="0">
                <a:sym typeface="Huawei Sans" panose="020C0503030203020204" pitchFamily="34" charset="0"/>
              </a:rPr>
              <a:t>的特性、</a:t>
            </a:r>
            <a:r>
              <a:rPr lang="en-US" altLang="zh-CN" sz="2000" dirty="0">
                <a:sym typeface="Huawei Sans" panose="020C0503030203020204" pitchFamily="34" charset="0"/>
              </a:rPr>
              <a:t>ODBC </a:t>
            </a:r>
            <a:r>
              <a:rPr lang="en-US" altLang="zh-CN" sz="2000">
                <a:sym typeface="Huawei Sans" panose="020C0503030203020204" pitchFamily="34" charset="0"/>
              </a:rPr>
              <a:t>3.5</a:t>
            </a:r>
            <a:r>
              <a:rPr lang="zh-CN" altLang="en-US" sz="2000">
                <a:sym typeface="Huawei Sans" panose="020C0503030203020204" pitchFamily="34" charset="0"/>
              </a:rPr>
              <a:t>特性</a:t>
            </a:r>
            <a:endParaRPr lang="zh-CN" altLang="en-US" sz="2000" dirty="0">
              <a:sym typeface="Huawei Sans" panose="020C0503030203020204" pitchFamily="3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rgbClr val="0000FF"/>
                </a:solidFill>
                <a:sym typeface="Huawei Sans" panose="020C0503030203020204" pitchFamily="34" charset="0"/>
              </a:rPr>
              <a:t>管理工具</a:t>
            </a:r>
          </a:p>
          <a:p>
            <a:pPr lvl="1">
              <a:lnSpc>
                <a:spcPct val="100000"/>
              </a:lnSpc>
            </a:pPr>
            <a:r>
              <a:rPr lang="zh-CN" altLang="en-US" sz="2000" dirty="0">
                <a:sym typeface="Huawei Sans" panose="020C0503030203020204" pitchFamily="34" charset="0"/>
              </a:rPr>
              <a:t>提供安装部署工具、实例启停工具、备份</a:t>
            </a:r>
            <a:r>
              <a:rPr lang="zh-CN" altLang="en-US" sz="2000">
                <a:sym typeface="Huawei Sans" panose="020C0503030203020204" pitchFamily="34" charset="0"/>
              </a:rPr>
              <a:t>恢复工具</a:t>
            </a:r>
            <a:endParaRPr lang="zh-CN" altLang="en-US" sz="2400" dirty="0">
              <a:sym typeface="Huawei Sans" panose="020C0503030203020204" pitchFamily="3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rgbClr val="0000FF"/>
                </a:solidFill>
                <a:sym typeface="Huawei Sans" panose="020C0503030203020204" pitchFamily="34" charset="0"/>
              </a:rPr>
              <a:t>安全管理</a:t>
            </a:r>
          </a:p>
          <a:p>
            <a:pPr lvl="1">
              <a:lnSpc>
                <a:spcPct val="100000"/>
              </a:lnSpc>
            </a:pPr>
            <a:r>
              <a:rPr lang="zh-CN" altLang="en-US" sz="2000" dirty="0">
                <a:sym typeface="Huawei Sans" panose="020C0503030203020204" pitchFamily="34" charset="0"/>
              </a:rPr>
              <a:t>支持</a:t>
            </a:r>
            <a:r>
              <a:rPr lang="en-US" altLang="zh-CN" sz="2000" dirty="0">
                <a:sym typeface="Huawei Sans" panose="020C0503030203020204" pitchFamily="34" charset="0"/>
              </a:rPr>
              <a:t>SSL</a:t>
            </a:r>
            <a:r>
              <a:rPr lang="zh-CN" altLang="en-US" sz="2000" dirty="0">
                <a:sym typeface="Huawei Sans" panose="020C0503030203020204" pitchFamily="34" charset="0"/>
              </a:rPr>
              <a:t>安全网络连接、用户权限管理、密码管理、安全审计等功能，保证数据库在管理层、应用层、系统层和网络层</a:t>
            </a:r>
            <a:r>
              <a:rPr lang="zh-CN" altLang="en-US" sz="2000">
                <a:sym typeface="Huawei Sans" panose="020C0503030203020204" pitchFamily="34" charset="0"/>
              </a:rPr>
              <a:t>的安全性</a:t>
            </a:r>
            <a:endParaRPr lang="zh-CN" altLang="en-US" sz="2400" dirty="0">
              <a:sym typeface="Huawei Sans" panose="020C0503030203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90EB25-5618-4849-9ADF-47DCFABAE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310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E0BDA-681C-422E-9FB1-27CBA4AE5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openGauss</a:t>
            </a:r>
            <a:r>
              <a:rPr lang="zh-CN" altLang="en-US" dirty="0"/>
              <a:t>体系架构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0E39C7-9136-4BEE-ABFC-733A73907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F9F75F5D-34B2-492E-B6E5-B5E853157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986788"/>
            <a:ext cx="10104098" cy="533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58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55813-E04F-4712-A445-B77600306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openGauss</a:t>
            </a:r>
            <a:r>
              <a:rPr lang="zh-CN" altLang="en-US" dirty="0"/>
              <a:t>逻辑架构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776F89-CBEA-4E16-8193-615AD79E4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C6D0B15-3EFA-4D1C-81E7-CC2F928EA6EE}"/>
              </a:ext>
            </a:extLst>
          </p:cNvPr>
          <p:cNvGrpSpPr/>
          <p:nvPr/>
        </p:nvGrpSpPr>
        <p:grpSpPr>
          <a:xfrm>
            <a:off x="457199" y="1162474"/>
            <a:ext cx="6876644" cy="5229740"/>
            <a:chOff x="6236629" y="2096751"/>
            <a:chExt cx="5143650" cy="4038275"/>
          </a:xfrm>
        </p:grpSpPr>
        <p:sp>
          <p:nvSpPr>
            <p:cNvPr id="6" name="圆柱形 5">
              <a:extLst>
                <a:ext uri="{FF2B5EF4-FFF2-40B4-BE49-F238E27FC236}">
                  <a16:creationId xmlns:a16="http://schemas.microsoft.com/office/drawing/2014/main" id="{10AAF8D3-BF92-422A-A149-54579E18DAC4}"/>
                </a:ext>
              </a:extLst>
            </p:cNvPr>
            <p:cNvSpPr/>
            <p:nvPr/>
          </p:nvSpPr>
          <p:spPr>
            <a:xfrm>
              <a:off x="6236629" y="2096751"/>
              <a:ext cx="5143650" cy="4038275"/>
            </a:xfrm>
            <a:prstGeom prst="can">
              <a:avLst>
                <a:gd name="adj" fmla="val 15867"/>
              </a:avLst>
            </a:prstGeom>
            <a:solidFill>
              <a:srgbClr val="94DAE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14F2A74-82E1-471F-8771-2D54DB6C27D4}"/>
                </a:ext>
              </a:extLst>
            </p:cNvPr>
            <p:cNvSpPr/>
            <p:nvPr/>
          </p:nvSpPr>
          <p:spPr>
            <a:xfrm>
              <a:off x="6444931" y="5117400"/>
              <a:ext cx="4707607" cy="738536"/>
            </a:xfrm>
            <a:prstGeom prst="rect">
              <a:avLst/>
            </a:prstGeom>
            <a:solidFill>
              <a:srgbClr val="30B5C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b="1" dirty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Tablespace2</a:t>
              </a:r>
              <a:endParaRPr lang="zh-CN" altLang="en-US" sz="1400" b="1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50890F8-3A65-43CD-8628-700FAD730486}"/>
                </a:ext>
              </a:extLst>
            </p:cNvPr>
            <p:cNvSpPr/>
            <p:nvPr/>
          </p:nvSpPr>
          <p:spPr>
            <a:xfrm>
              <a:off x="6444931" y="3028995"/>
              <a:ext cx="4707607" cy="1965363"/>
            </a:xfrm>
            <a:prstGeom prst="rect">
              <a:avLst/>
            </a:prstGeom>
            <a:solidFill>
              <a:srgbClr val="30B5C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b="1" dirty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Tablespace1</a:t>
              </a:r>
              <a:endParaRPr lang="zh-CN" altLang="en-US" sz="1400" b="1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280DD2A-E7FE-4E1F-BEE5-2625B374CBAB}"/>
                </a:ext>
              </a:extLst>
            </p:cNvPr>
            <p:cNvSpPr/>
            <p:nvPr/>
          </p:nvSpPr>
          <p:spPr>
            <a:xfrm>
              <a:off x="9287534" y="2778182"/>
              <a:ext cx="1770565" cy="2071707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Database2</a:t>
              </a:r>
              <a:endParaRPr lang="zh-CN" altLang="en-US" sz="1400" b="1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22ECBE1-FD54-42B5-B3BB-1160ABD5A88B}"/>
                </a:ext>
              </a:extLst>
            </p:cNvPr>
            <p:cNvSpPr/>
            <p:nvPr/>
          </p:nvSpPr>
          <p:spPr>
            <a:xfrm>
              <a:off x="7525154" y="2778181"/>
              <a:ext cx="1703805" cy="3162446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Database1</a:t>
              </a:r>
              <a:endParaRPr lang="zh-CN" altLang="en-US" sz="1400" b="1" dirty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A3AC81D-5C6F-4632-A4B4-022DEB9AC022}"/>
                </a:ext>
              </a:extLst>
            </p:cNvPr>
            <p:cNvGrpSpPr/>
            <p:nvPr/>
          </p:nvGrpSpPr>
          <p:grpSpPr>
            <a:xfrm>
              <a:off x="7644381" y="3068497"/>
              <a:ext cx="1430048" cy="1867124"/>
              <a:chOff x="9198444" y="3331648"/>
              <a:chExt cx="1392965" cy="1877314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FCE89AF-C4D6-4C27-BF36-818333BAC535}"/>
                  </a:ext>
                </a:extLst>
              </p:cNvPr>
              <p:cNvSpPr/>
              <p:nvPr/>
            </p:nvSpPr>
            <p:spPr>
              <a:xfrm>
                <a:off x="9198444" y="3331648"/>
                <a:ext cx="1392965" cy="1877314"/>
              </a:xfrm>
              <a:prstGeom prst="rect">
                <a:avLst/>
              </a:prstGeom>
              <a:solidFill>
                <a:srgbClr val="E8EE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zh-CN" sz="1200" b="1" dirty="0">
                    <a:solidFill>
                      <a:schemeClr val="tx1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Table 1</a:t>
                </a:r>
              </a:p>
              <a:p>
                <a:pPr algn="ctr"/>
                <a:endParaRPr lang="zh-CN" altLang="en-US" sz="1200" b="1" dirty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FFB4A023-3F19-4CC0-A5AE-A77DAFBD3E6D}"/>
                  </a:ext>
                </a:extLst>
              </p:cNvPr>
              <p:cNvSpPr/>
              <p:nvPr/>
            </p:nvSpPr>
            <p:spPr>
              <a:xfrm>
                <a:off x="9270151" y="3597362"/>
                <a:ext cx="1230594" cy="1205632"/>
              </a:xfrm>
              <a:prstGeom prst="rect">
                <a:avLst/>
              </a:prstGeom>
              <a:solidFill>
                <a:srgbClr val="30B5C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zh-CN" sz="1200" b="1" dirty="0" err="1">
                    <a:solidFill>
                      <a:schemeClr val="tx1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Datafile</a:t>
                </a:r>
                <a:r>
                  <a:rPr lang="en-US" altLang="zh-CN" sz="1200" b="1" dirty="0">
                    <a:solidFill>
                      <a:schemeClr val="tx1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 Segment 1</a:t>
                </a:r>
                <a:endParaRPr lang="zh-CN" altLang="en-US" sz="1200" b="1" dirty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538BEF01-6839-4801-A786-FDFDF15F4A7D}"/>
                  </a:ext>
                </a:extLst>
              </p:cNvPr>
              <p:cNvSpPr/>
              <p:nvPr/>
            </p:nvSpPr>
            <p:spPr>
              <a:xfrm>
                <a:off x="9342790" y="3996419"/>
                <a:ext cx="1085316" cy="174837"/>
              </a:xfrm>
              <a:prstGeom prst="rect">
                <a:avLst/>
              </a:prstGeom>
              <a:solidFill>
                <a:srgbClr val="E8EE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Block 1</a:t>
                </a:r>
                <a:endParaRPr lang="zh-CN" altLang="en-US" sz="1200" dirty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BCCD7A9-4EA2-4FE1-96BB-2F96929023DA}"/>
                  </a:ext>
                </a:extLst>
              </p:cNvPr>
              <p:cNvSpPr/>
              <p:nvPr/>
            </p:nvSpPr>
            <p:spPr>
              <a:xfrm>
                <a:off x="9342790" y="4213875"/>
                <a:ext cx="1085316" cy="197709"/>
              </a:xfrm>
              <a:prstGeom prst="rect">
                <a:avLst/>
              </a:prstGeom>
              <a:solidFill>
                <a:srgbClr val="E8EE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Block 2</a:t>
                </a:r>
                <a:endParaRPr lang="zh-CN" altLang="en-US" sz="1200" dirty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53273BD-1B2E-45AC-BCFF-8BCF1060A233}"/>
                  </a:ext>
                </a:extLst>
              </p:cNvPr>
              <p:cNvSpPr txBox="1"/>
              <p:nvPr/>
            </p:nvSpPr>
            <p:spPr>
              <a:xfrm>
                <a:off x="9716219" y="4411584"/>
                <a:ext cx="449693" cy="2540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dirty="0"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…</a:t>
                </a:r>
                <a:endParaRPr lang="zh-CN" altLang="en-US" dirty="0"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6DD5BC1-86C3-44F9-995C-6E1366C73764}"/>
                  </a:ext>
                </a:extLst>
              </p:cNvPr>
              <p:cNvSpPr/>
              <p:nvPr/>
            </p:nvSpPr>
            <p:spPr>
              <a:xfrm>
                <a:off x="9270151" y="4840434"/>
                <a:ext cx="1230594" cy="342990"/>
              </a:xfrm>
              <a:prstGeom prst="rect">
                <a:avLst/>
              </a:prstGeom>
              <a:solidFill>
                <a:srgbClr val="30B5C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 err="1">
                    <a:solidFill>
                      <a:schemeClr val="tx1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Datafile</a:t>
                </a:r>
                <a:r>
                  <a:rPr lang="en-US" altLang="zh-CN" sz="1200" b="1" dirty="0">
                    <a:solidFill>
                      <a:schemeClr val="tx1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 Segment 2</a:t>
                </a:r>
                <a:endParaRPr lang="zh-CN" altLang="en-US" b="1" dirty="0"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9192E48-216E-41CE-98A1-AE181AB2514A}"/>
                  </a:ext>
                </a:extLst>
              </p:cNvPr>
              <p:cNvSpPr/>
              <p:nvPr/>
            </p:nvSpPr>
            <p:spPr>
              <a:xfrm>
                <a:off x="9342790" y="4590283"/>
                <a:ext cx="1085316" cy="196560"/>
              </a:xfrm>
              <a:prstGeom prst="rect">
                <a:avLst/>
              </a:prstGeom>
              <a:solidFill>
                <a:srgbClr val="E8EE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Block n</a:t>
                </a:r>
                <a:endParaRPr lang="zh-CN" altLang="en-US" sz="1200" dirty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45B5DA9-8A51-48E0-8981-148050B4D424}"/>
                </a:ext>
              </a:extLst>
            </p:cNvPr>
            <p:cNvSpPr/>
            <p:nvPr/>
          </p:nvSpPr>
          <p:spPr>
            <a:xfrm>
              <a:off x="9340628" y="3068497"/>
              <a:ext cx="1636936" cy="360318"/>
            </a:xfrm>
            <a:prstGeom prst="rect">
              <a:avLst/>
            </a:prstGeom>
            <a:solidFill>
              <a:srgbClr val="30B5C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 err="1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Datafile</a:t>
              </a:r>
              <a:r>
                <a:rPr lang="en-US" altLang="zh-CN" sz="1200" b="1" dirty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 Segment 4</a:t>
              </a:r>
              <a:endParaRPr lang="zh-CN" altLang="en-US" b="1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123CAC5-E1D0-4939-A64C-7C8A3C8A2630}"/>
                </a:ext>
              </a:extLst>
            </p:cNvPr>
            <p:cNvSpPr/>
            <p:nvPr/>
          </p:nvSpPr>
          <p:spPr>
            <a:xfrm>
              <a:off x="9340629" y="3529734"/>
              <a:ext cx="1636935" cy="373814"/>
            </a:xfrm>
            <a:prstGeom prst="rect">
              <a:avLst/>
            </a:prstGeom>
            <a:solidFill>
              <a:srgbClr val="30B5C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 err="1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Datafile</a:t>
              </a:r>
              <a:r>
                <a:rPr lang="en-US" altLang="zh-CN" sz="1200" b="1" dirty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 Segment 5</a:t>
              </a:r>
              <a:endParaRPr lang="zh-CN" altLang="en-US" b="1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F74F4D9-79A4-48B8-89A4-2DB35EB60EE6}"/>
                </a:ext>
              </a:extLst>
            </p:cNvPr>
            <p:cNvSpPr/>
            <p:nvPr/>
          </p:nvSpPr>
          <p:spPr>
            <a:xfrm>
              <a:off x="9340629" y="3990971"/>
              <a:ext cx="1636935" cy="347039"/>
            </a:xfrm>
            <a:prstGeom prst="rect">
              <a:avLst/>
            </a:prstGeom>
            <a:solidFill>
              <a:srgbClr val="30B5C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 err="1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Datafile</a:t>
              </a:r>
              <a:r>
                <a:rPr lang="en-US" altLang="zh-CN" sz="1200" b="1" dirty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 Segment 6</a:t>
              </a:r>
              <a:endParaRPr lang="zh-CN" altLang="en-US" b="1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FE9804F-D6C3-4E5E-A01F-845D5FB684EC}"/>
                </a:ext>
              </a:extLst>
            </p:cNvPr>
            <p:cNvSpPr/>
            <p:nvPr/>
          </p:nvSpPr>
          <p:spPr>
            <a:xfrm>
              <a:off x="9340629" y="4410546"/>
              <a:ext cx="1636935" cy="373814"/>
            </a:xfrm>
            <a:prstGeom prst="rect">
              <a:avLst/>
            </a:prstGeom>
            <a:solidFill>
              <a:srgbClr val="30B5C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 err="1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Datafile</a:t>
              </a:r>
              <a:r>
                <a:rPr lang="en-US" altLang="zh-CN" sz="1200" b="1" dirty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rPr>
                <a:t> Segment 7</a:t>
              </a:r>
              <a:endParaRPr lang="zh-CN" altLang="en-US" b="1" dirty="0">
                <a:latin typeface="Huawei Sans" panose="020C0503030203020204" pitchFamily="34" charset="0"/>
                <a:ea typeface="方正兰亭黑简体" panose="02000000000000000000" pitchFamily="2" charset="-122"/>
                <a:sym typeface="Huawei Sans" panose="020C0503030203020204" pitchFamily="34" charset="0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22B5B0D-2436-47F2-91DB-3ADB402BD743}"/>
                </a:ext>
              </a:extLst>
            </p:cNvPr>
            <p:cNvGrpSpPr/>
            <p:nvPr/>
          </p:nvGrpSpPr>
          <p:grpSpPr>
            <a:xfrm>
              <a:off x="7644381" y="5157924"/>
              <a:ext cx="1430048" cy="647328"/>
              <a:chOff x="10138455" y="3714579"/>
              <a:chExt cx="1466734" cy="778606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9C4905F-34E5-49FD-936A-339BA32867A4}"/>
                  </a:ext>
                </a:extLst>
              </p:cNvPr>
              <p:cNvSpPr/>
              <p:nvPr/>
            </p:nvSpPr>
            <p:spPr>
              <a:xfrm>
                <a:off x="10138455" y="3714579"/>
                <a:ext cx="1466734" cy="778606"/>
              </a:xfrm>
              <a:prstGeom prst="rect">
                <a:avLst/>
              </a:prstGeom>
              <a:solidFill>
                <a:srgbClr val="E8EEF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zh-CN" sz="1200" dirty="0">
                    <a:solidFill>
                      <a:schemeClr val="tx1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Table 2</a:t>
                </a:r>
                <a:endParaRPr lang="zh-CN" altLang="en-US" sz="1200" dirty="0">
                  <a:solidFill>
                    <a:schemeClr val="tx1"/>
                  </a:solidFill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B4BE2B7-3260-42A2-AFE1-FFD71930E2A7}"/>
                  </a:ext>
                </a:extLst>
              </p:cNvPr>
              <p:cNvSpPr/>
              <p:nvPr/>
            </p:nvSpPr>
            <p:spPr>
              <a:xfrm>
                <a:off x="10254562" y="3965232"/>
                <a:ext cx="1219278" cy="424174"/>
              </a:xfrm>
              <a:prstGeom prst="rect">
                <a:avLst/>
              </a:prstGeom>
              <a:solidFill>
                <a:srgbClr val="30B5C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 err="1">
                    <a:solidFill>
                      <a:schemeClr val="tx1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Datafile</a:t>
                </a:r>
                <a:r>
                  <a:rPr lang="en-US" altLang="zh-CN" sz="1200" b="1" dirty="0">
                    <a:solidFill>
                      <a:schemeClr val="tx1"/>
                    </a:solidFill>
                    <a:latin typeface="Huawei Sans" panose="020C0503030203020204" pitchFamily="34" charset="0"/>
                    <a:ea typeface="方正兰亭黑简体" panose="02000000000000000000" pitchFamily="2" charset="-122"/>
                    <a:sym typeface="Huawei Sans" panose="020C0503030203020204" pitchFamily="34" charset="0"/>
                  </a:rPr>
                  <a:t> Segment 3</a:t>
                </a:r>
                <a:endParaRPr lang="zh-CN" altLang="en-US" b="1" dirty="0">
                  <a:latin typeface="Huawei Sans" panose="020C0503030203020204" pitchFamily="34" charset="0"/>
                  <a:ea typeface="方正兰亭黑简体" panose="02000000000000000000" pitchFamily="2" charset="-122"/>
                  <a:sym typeface="Huawei Sans" panose="020C0503030203020204" pitchFamily="34" charset="0"/>
                </a:endParaRPr>
              </a:p>
            </p:txBody>
          </p:sp>
        </p:grp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71EC083-E97C-4AC1-ADDF-5A5E65041E88}"/>
              </a:ext>
            </a:extLst>
          </p:cNvPr>
          <p:cNvSpPr txBox="1"/>
          <p:nvPr/>
        </p:nvSpPr>
        <p:spPr>
          <a:xfrm>
            <a:off x="7333843" y="1426593"/>
            <a:ext cx="4622239" cy="4862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SzPct val="50000"/>
              <a:buFont typeface="Wingdings" panose="05000000000000000000" pitchFamily="2" charset="2"/>
              <a:buChar char="l"/>
            </a:pPr>
            <a:r>
              <a:rPr lang="en-US" altLang="zh-CN" sz="16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Tablespace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：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表空间，是一个目录，可以存在多个，里面存储的是它所包含的数据库的各种物理文件。每个表空间可以对应多个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Database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。</a:t>
            </a:r>
          </a:p>
          <a:p>
            <a:pPr marL="285750" indent="-285750">
              <a:lnSpc>
                <a:spcPct val="130000"/>
              </a:lnSpc>
              <a:buSzPct val="50000"/>
              <a:buFont typeface="Wingdings" panose="05000000000000000000" pitchFamily="2" charset="2"/>
              <a:buChar char="l"/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Database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：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数据库，用于管理各类数据对象，各数据库间相互隔离。数据库管理的对象可分布在多个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Tablespace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上。</a:t>
            </a:r>
          </a:p>
          <a:p>
            <a:pPr marL="285750" indent="-285750">
              <a:lnSpc>
                <a:spcPct val="130000"/>
              </a:lnSpc>
              <a:buSzPct val="50000"/>
              <a:buFont typeface="Wingdings" panose="05000000000000000000" pitchFamily="2" charset="2"/>
              <a:buChar char="l"/>
            </a:pPr>
            <a:r>
              <a:rPr lang="en-US" altLang="zh-CN" sz="16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Datafile</a:t>
            </a: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 Segment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：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数据文件，通常每张表只对应一个数据文件。如果某张表的数据大于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1GB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，则会分为多个数据文件存储。</a:t>
            </a:r>
            <a:endParaRPr lang="en-US" altLang="zh-CN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uawei Sans" panose="020C0503030203020204" pitchFamily="34" charset="0"/>
            </a:endParaRPr>
          </a:p>
          <a:p>
            <a:pPr marL="285750" indent="-285750">
              <a:lnSpc>
                <a:spcPct val="130000"/>
              </a:lnSpc>
              <a:buSzPct val="50000"/>
              <a:buFont typeface="Wingdings" panose="05000000000000000000" pitchFamily="2" charset="2"/>
              <a:buChar char="l"/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Table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：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表，每张表只能属于一个数据库，也只能对应到一个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Tablespace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。每张表对应的数据文件必须在同一个</a:t>
            </a:r>
            <a:r>
              <a:rPr lang="en-US" altLang="zh-CN" sz="16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Tablespace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中。</a:t>
            </a:r>
          </a:p>
          <a:p>
            <a:pPr marL="285750" indent="-285750">
              <a:lnSpc>
                <a:spcPct val="130000"/>
              </a:lnSpc>
              <a:buSzPct val="50000"/>
              <a:buFont typeface="Wingdings" panose="05000000000000000000" pitchFamily="2" charset="2"/>
              <a:buChar char="l"/>
            </a:pPr>
            <a:r>
              <a:rPr lang="en-US" altLang="zh-CN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Block</a:t>
            </a: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：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数据块，是数据库管理的基本单位，默认大小为</a:t>
            </a: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8KB</a:t>
            </a:r>
            <a:r>
              <a:rPr lang="zh-CN" altLang="en-US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uawei Sans" panose="020C0503030203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63483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9D610-34BD-45BE-AF4C-730E86D1B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C44802-FF5C-4C32-831E-C4776B20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4" name="内容占位符 11">
            <a:extLst>
              <a:ext uri="{FF2B5EF4-FFF2-40B4-BE49-F238E27FC236}">
                <a16:creationId xmlns:a16="http://schemas.microsoft.com/office/drawing/2014/main" id="{BA470F70-0373-4531-86C4-D3A2B3AB8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2" t="5574" r="2795" b="12221"/>
          <a:stretch/>
        </p:blipFill>
        <p:spPr>
          <a:xfrm>
            <a:off x="1143000" y="969275"/>
            <a:ext cx="7696200" cy="5675840"/>
          </a:xfrm>
        </p:spPr>
      </p:pic>
    </p:spTree>
    <p:extLst>
      <p:ext uri="{BB962C8B-B14F-4D97-AF65-F5344CB8AC3E}">
        <p14:creationId xmlns:p14="http://schemas.microsoft.com/office/powerpoint/2010/main" val="1538617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2A4299-D648-4272-9842-8E65139A2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openGauss</a:t>
            </a:r>
            <a:r>
              <a:rPr lang="zh-CN" altLang="en-US" dirty="0"/>
              <a:t>物理架构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8E14A4-2B54-44C5-ABE0-5FCD016C0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数据库的文件默认保存在</a:t>
            </a:r>
            <a:r>
              <a:rPr lang="en-US" altLang="zh-CN" dirty="0" err="1"/>
              <a:t>initdb</a:t>
            </a:r>
            <a:r>
              <a:rPr lang="zh-CN" altLang="en-US" dirty="0"/>
              <a:t>时创建的</a:t>
            </a:r>
            <a:r>
              <a:rPr lang="zh-CN" altLang="en-US"/>
              <a:t>数据目录中</a:t>
            </a:r>
            <a:endParaRPr lang="en-US" altLang="zh-CN"/>
          </a:p>
          <a:p>
            <a:r>
              <a:rPr lang="zh-CN" altLang="en-US"/>
              <a:t>在</a:t>
            </a:r>
            <a:r>
              <a:rPr lang="zh-CN" altLang="en-US" dirty="0"/>
              <a:t>数据目录中有很多类型、功能不同的目录</a:t>
            </a:r>
            <a:r>
              <a:rPr lang="zh-CN" altLang="en-US"/>
              <a:t>和文件</a:t>
            </a:r>
            <a:endParaRPr lang="en-US" altLang="zh-CN"/>
          </a:p>
          <a:p>
            <a:pPr lvl="1"/>
            <a:r>
              <a:rPr lang="zh-CN" altLang="en-US"/>
              <a:t>除了</a:t>
            </a:r>
            <a:r>
              <a:rPr lang="zh-CN" altLang="en-US" dirty="0"/>
              <a:t>数据文件之外，还有参数文件、控制文件、数据库运行日志及预写日志等。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3C6120-B9AC-439E-AB3A-39B32DD0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139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C65C28-8A2D-4563-B9B1-B57532B7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openGauss</a:t>
            </a:r>
            <a:r>
              <a:rPr lang="zh-CN" altLang="en-US" dirty="0">
                <a:sym typeface="Huawei Sans" panose="020C0503030203020204" pitchFamily="34" charset="0"/>
              </a:rPr>
              <a:t>服务响应流程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F3FA98A-7B27-4508-AD3A-D73E15884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500" y="1028860"/>
            <a:ext cx="7239000" cy="553803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540008-B8C2-484E-9230-21521791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64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数据库系统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1" y="1066800"/>
            <a:ext cx="11144992" cy="54692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FF"/>
                </a:solidFill>
              </a:rPr>
              <a:t>数据库系统 </a:t>
            </a:r>
            <a:r>
              <a:rPr lang="en-US" altLang="zh-CN" dirty="0">
                <a:solidFill>
                  <a:srgbClr val="0000FF"/>
                </a:solidFill>
              </a:rPr>
              <a:t>(</a:t>
            </a:r>
            <a:r>
              <a:rPr lang="en-US" altLang="zh-CN" dirty="0">
                <a:solidFill>
                  <a:srgbClr val="000099"/>
                </a:solidFill>
              </a:rPr>
              <a:t>Database System</a:t>
            </a:r>
            <a:r>
              <a:rPr lang="zh-CN" altLang="en-US" dirty="0">
                <a:solidFill>
                  <a:srgbClr val="000099"/>
                </a:solidFill>
              </a:rPr>
              <a:t>，</a:t>
            </a:r>
            <a:r>
              <a:rPr lang="en-US" altLang="zh-CN" dirty="0">
                <a:solidFill>
                  <a:srgbClr val="000099"/>
                </a:solidFill>
              </a:rPr>
              <a:t>DBS)</a:t>
            </a:r>
            <a:endParaRPr lang="zh-CN" altLang="en-US" dirty="0">
              <a:solidFill>
                <a:srgbClr val="000099"/>
              </a:solidFill>
            </a:endParaRPr>
          </a:p>
          <a:p>
            <a:pPr marL="576000" lvl="1" indent="-288000">
              <a:lnSpc>
                <a:spcPct val="150000"/>
              </a:lnSpc>
              <a:defRPr/>
            </a:pPr>
            <a:r>
              <a:rPr lang="en-US" altLang="zh-CN" dirty="0"/>
              <a:t>DBS</a:t>
            </a:r>
            <a:r>
              <a:rPr lang="zh-CN" altLang="en-US" dirty="0"/>
              <a:t>是实现有组织地、动态地存储大量关联数据、方便多用户访问的计算机</a:t>
            </a:r>
            <a:r>
              <a:rPr lang="zh-CN" altLang="en-US" b="1" dirty="0">
                <a:solidFill>
                  <a:srgbClr val="FF0000"/>
                </a:solidFill>
              </a:rPr>
              <a:t>硬件、软件和数据资源</a:t>
            </a:r>
            <a:r>
              <a:rPr lang="zh-CN" altLang="en-US" dirty="0"/>
              <a:t>组成的系统，即它是采用数据库技术的计算机系统。</a:t>
            </a:r>
          </a:p>
          <a:p>
            <a:pPr marL="576000" lvl="1" indent="-288000">
              <a:lnSpc>
                <a:spcPct val="150000"/>
              </a:lnSpc>
              <a:defRPr/>
            </a:pPr>
            <a:r>
              <a:rPr lang="zh-CN" altLang="en-US" dirty="0"/>
              <a:t>构成：</a:t>
            </a:r>
          </a:p>
          <a:p>
            <a:pPr marL="720000" lvl="2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FF"/>
                </a:solidFill>
              </a:rPr>
              <a:t>数据库</a:t>
            </a:r>
          </a:p>
          <a:p>
            <a:pPr marL="720000" lvl="2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FF"/>
                </a:solidFill>
              </a:rPr>
              <a:t>数据库管理系统（及其开发工具）</a:t>
            </a:r>
          </a:p>
          <a:p>
            <a:pPr marL="720000" lvl="2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FF"/>
                </a:solidFill>
              </a:rPr>
              <a:t>应用系统</a:t>
            </a:r>
          </a:p>
          <a:p>
            <a:pPr marL="720000" lvl="2">
              <a:lnSpc>
                <a:spcPct val="150000"/>
              </a:lnSpc>
              <a:defRPr/>
            </a:pPr>
            <a:r>
              <a:rPr lang="zh-CN" altLang="en-US">
                <a:solidFill>
                  <a:srgbClr val="0000FF"/>
                </a:solidFill>
              </a:rPr>
              <a:t>数据库管理员</a:t>
            </a:r>
            <a:r>
              <a:rPr lang="en-US" altLang="zh-CN"/>
              <a:t>(Database </a:t>
            </a:r>
            <a:r>
              <a:rPr lang="en-US" altLang="zh-CN" dirty="0"/>
              <a:t>Administrator</a:t>
            </a:r>
            <a:r>
              <a:rPr lang="zh-CN" altLang="en-US"/>
              <a:t>，</a:t>
            </a:r>
            <a:r>
              <a:rPr lang="en-US" altLang="zh-CN">
                <a:solidFill>
                  <a:srgbClr val="0000FF"/>
                </a:solidFill>
              </a:rPr>
              <a:t>DBA</a:t>
            </a:r>
            <a:r>
              <a:rPr lang="en-US" altLang="zh-CN" dirty="0"/>
              <a:t>)</a:t>
            </a:r>
            <a:endParaRPr lang="zh-CN" altLang="en-US" dirty="0"/>
          </a:p>
          <a:p>
            <a:pPr marL="720000" lvl="2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0000FF"/>
                </a:solidFill>
              </a:rPr>
              <a:t>用户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033974"/>
            <a:ext cx="3657600" cy="34731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3726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87B29-74B8-4F80-8120-F6D805A8D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数据库系统概述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C8CF5E-1ECB-41C9-A1F3-3035B05A8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b="1">
                <a:solidFill>
                  <a:schemeClr val="bg2">
                    <a:lumMod val="90000"/>
                  </a:schemeClr>
                </a:solidFill>
              </a:rPr>
              <a:t>四个基本名词</a:t>
            </a:r>
          </a:p>
          <a:p>
            <a:pPr lvl="1">
              <a:lnSpc>
                <a:spcPct val="100000"/>
              </a:lnSpc>
            </a:pPr>
            <a:r>
              <a:rPr lang="zh-CN" altLang="en-US" b="1">
                <a:solidFill>
                  <a:schemeClr val="bg2">
                    <a:lumMod val="90000"/>
                  </a:schemeClr>
                </a:solidFill>
              </a:rPr>
              <a:t>数据（</a:t>
            </a:r>
            <a:r>
              <a:rPr lang="en-US" altLang="zh-CN" b="1">
                <a:solidFill>
                  <a:schemeClr val="bg2">
                    <a:lumMod val="90000"/>
                  </a:schemeClr>
                </a:solidFill>
              </a:rPr>
              <a:t>Data</a:t>
            </a:r>
            <a:r>
              <a:rPr lang="zh-CN" altLang="en-US" b="1">
                <a:solidFill>
                  <a:schemeClr val="bg2">
                    <a:lumMod val="90000"/>
                  </a:schemeClr>
                </a:solidFill>
              </a:rPr>
              <a:t>）</a:t>
            </a:r>
          </a:p>
          <a:p>
            <a:pPr lvl="1">
              <a:lnSpc>
                <a:spcPct val="100000"/>
              </a:lnSpc>
            </a:pPr>
            <a:r>
              <a:rPr lang="zh-CN" altLang="en-US" b="1">
                <a:solidFill>
                  <a:schemeClr val="bg2">
                    <a:lumMod val="90000"/>
                  </a:schemeClr>
                </a:solidFill>
              </a:rPr>
              <a:t>数据库（</a:t>
            </a:r>
            <a:r>
              <a:rPr lang="en-US" altLang="zh-CN" b="1">
                <a:solidFill>
                  <a:schemeClr val="bg2">
                    <a:lumMod val="90000"/>
                  </a:schemeClr>
                </a:solidFill>
              </a:rPr>
              <a:t>Database</a:t>
            </a:r>
            <a:r>
              <a:rPr lang="zh-CN" altLang="en-US" b="1">
                <a:solidFill>
                  <a:schemeClr val="bg2">
                    <a:lumMod val="90000"/>
                  </a:schemeClr>
                </a:solidFill>
              </a:rPr>
              <a:t>）</a:t>
            </a:r>
          </a:p>
          <a:p>
            <a:pPr lvl="1">
              <a:lnSpc>
                <a:spcPct val="100000"/>
              </a:lnSpc>
            </a:pPr>
            <a:r>
              <a:rPr lang="zh-CN" altLang="en-US" b="1">
                <a:solidFill>
                  <a:schemeClr val="bg2">
                    <a:lumMod val="90000"/>
                  </a:schemeClr>
                </a:solidFill>
              </a:rPr>
              <a:t>数据库管理系统（</a:t>
            </a:r>
            <a:r>
              <a:rPr lang="en-US" altLang="zh-CN" b="1">
                <a:solidFill>
                  <a:schemeClr val="bg2">
                    <a:lumMod val="90000"/>
                  </a:schemeClr>
                </a:solidFill>
              </a:rPr>
              <a:t>DBMS</a:t>
            </a:r>
            <a:r>
              <a:rPr lang="zh-CN" altLang="en-US" b="1">
                <a:solidFill>
                  <a:schemeClr val="bg2">
                    <a:lumMod val="90000"/>
                  </a:schemeClr>
                </a:solidFill>
              </a:rPr>
              <a:t>）</a:t>
            </a:r>
          </a:p>
          <a:p>
            <a:pPr lvl="1">
              <a:lnSpc>
                <a:spcPct val="100000"/>
              </a:lnSpc>
            </a:pPr>
            <a:r>
              <a:rPr lang="zh-CN" altLang="en-US" b="1">
                <a:solidFill>
                  <a:schemeClr val="bg2">
                    <a:lumMod val="90000"/>
                  </a:schemeClr>
                </a:solidFill>
              </a:rPr>
              <a:t>数据库系统（</a:t>
            </a:r>
            <a:r>
              <a:rPr lang="en-US" altLang="zh-CN" b="1">
                <a:solidFill>
                  <a:schemeClr val="bg2">
                    <a:lumMod val="90000"/>
                  </a:schemeClr>
                </a:solidFill>
              </a:rPr>
              <a:t>DBS</a:t>
            </a:r>
            <a:r>
              <a:rPr lang="zh-CN" altLang="en-US" b="1">
                <a:solidFill>
                  <a:schemeClr val="bg2">
                    <a:lumMod val="90000"/>
                  </a:schemeClr>
                </a:solidFill>
              </a:rPr>
              <a:t>）</a:t>
            </a:r>
          </a:p>
          <a:p>
            <a:pPr>
              <a:lnSpc>
                <a:spcPct val="100000"/>
              </a:lnSpc>
            </a:pPr>
            <a:r>
              <a:rPr lang="zh-CN" altLang="en-US" b="1">
                <a:solidFill>
                  <a:srgbClr val="FF0000"/>
                </a:solidFill>
              </a:rPr>
              <a:t>数据管理技术的产生与发展</a:t>
            </a:r>
          </a:p>
          <a:p>
            <a:pPr lvl="1">
              <a:lnSpc>
                <a:spcPct val="100000"/>
              </a:lnSpc>
            </a:pPr>
            <a:r>
              <a:rPr lang="zh-CN" altLang="en-US" b="1">
                <a:solidFill>
                  <a:srgbClr val="0000FF"/>
                </a:solidFill>
              </a:rPr>
              <a:t>人工管理阶段、文件系统阶段和数据库阶段</a:t>
            </a:r>
          </a:p>
          <a:p>
            <a:pPr>
              <a:lnSpc>
                <a:spcPct val="100000"/>
              </a:lnSpc>
            </a:pPr>
            <a:r>
              <a:rPr lang="zh-CN" altLang="en-US" b="1">
                <a:solidFill>
                  <a:schemeClr val="bg2">
                    <a:lumMod val="90000"/>
                  </a:schemeClr>
                </a:solidFill>
              </a:rPr>
              <a:t>数据库系统的特点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C78C57-4588-4C2D-8847-C5C36F9F5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255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数据管理技术的产生与发展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zh-CN" altLang="en-US" dirty="0">
                <a:solidFill>
                  <a:srgbClr val="0000FF"/>
                </a:solidFill>
              </a:rPr>
              <a:t>数据处理</a:t>
            </a:r>
          </a:p>
          <a:p>
            <a:pPr lvl="1">
              <a:lnSpc>
                <a:spcPct val="100000"/>
              </a:lnSpc>
              <a:defRPr/>
            </a:pPr>
            <a:r>
              <a:rPr lang="zh-CN" altLang="en-US" dirty="0"/>
              <a:t>指对各种数据进行</a:t>
            </a:r>
            <a:r>
              <a:rPr lang="zh-CN" altLang="en-US" dirty="0">
                <a:solidFill>
                  <a:srgbClr val="FF0000"/>
                </a:solidFill>
              </a:rPr>
              <a:t>收集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存储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加工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传播</a:t>
            </a:r>
            <a:r>
              <a:rPr lang="zh-CN" altLang="en-US" dirty="0"/>
              <a:t>的一系列活动</a:t>
            </a:r>
            <a:r>
              <a:rPr lang="zh-CN" altLang="en-US"/>
              <a:t>的总和</a:t>
            </a:r>
            <a:endParaRPr lang="en-US" altLang="zh-CN"/>
          </a:p>
          <a:p>
            <a:pPr lvl="1">
              <a:lnSpc>
                <a:spcPct val="100000"/>
              </a:lnSpc>
              <a:defRPr/>
            </a:pPr>
            <a:endParaRPr lang="zh-CN" altLang="en-US" sz="1200" dirty="0"/>
          </a:p>
          <a:p>
            <a:pPr>
              <a:lnSpc>
                <a:spcPct val="100000"/>
              </a:lnSpc>
              <a:defRPr/>
            </a:pPr>
            <a:r>
              <a:rPr lang="zh-CN" altLang="en-US" dirty="0">
                <a:solidFill>
                  <a:srgbClr val="0000FF"/>
                </a:solidFill>
              </a:rPr>
              <a:t>数据管理</a:t>
            </a:r>
          </a:p>
          <a:p>
            <a:pPr lvl="1">
              <a:lnSpc>
                <a:spcPct val="100000"/>
              </a:lnSpc>
              <a:defRPr/>
            </a:pPr>
            <a:r>
              <a:rPr lang="zh-CN" altLang="en-US" dirty="0"/>
              <a:t>指对数据进行</a:t>
            </a:r>
            <a:r>
              <a:rPr lang="zh-CN" altLang="en-US" dirty="0">
                <a:solidFill>
                  <a:srgbClr val="FF0000"/>
                </a:solidFill>
              </a:rPr>
              <a:t>分类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组织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编码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存储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检索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维护</a:t>
            </a:r>
            <a:r>
              <a:rPr lang="zh-CN" altLang="en-US" dirty="0"/>
              <a:t>等操作</a:t>
            </a:r>
          </a:p>
          <a:p>
            <a:pPr lvl="1">
              <a:lnSpc>
                <a:spcPct val="100000"/>
              </a:lnSpc>
              <a:defRPr/>
            </a:pPr>
            <a:r>
              <a:rPr lang="zh-CN" altLang="en-US" dirty="0"/>
              <a:t>是数据处理的</a:t>
            </a:r>
            <a:r>
              <a:rPr lang="zh-CN" altLang="en-US">
                <a:solidFill>
                  <a:srgbClr val="FF0000"/>
                </a:solidFill>
              </a:rPr>
              <a:t>中心问题</a:t>
            </a:r>
            <a:endParaRPr lang="en-US" altLang="zh-CN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  <a:defRPr/>
            </a:pPr>
            <a:endParaRPr lang="zh-CN" altLang="en-US" sz="1200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defRPr/>
            </a:pPr>
            <a:r>
              <a:rPr lang="zh-CN" altLang="en-US" dirty="0"/>
              <a:t> </a:t>
            </a:r>
            <a:r>
              <a:rPr lang="zh-CN" altLang="en-US" dirty="0">
                <a:solidFill>
                  <a:srgbClr val="0000FF"/>
                </a:solidFill>
              </a:rPr>
              <a:t>数据处理与数据管理的关系</a:t>
            </a:r>
          </a:p>
          <a:p>
            <a:pPr lvl="1">
              <a:lnSpc>
                <a:spcPct val="100000"/>
              </a:lnSpc>
              <a:defRPr/>
            </a:pPr>
            <a:r>
              <a:rPr lang="zh-CN" altLang="en-US" dirty="0"/>
              <a:t>数据管理技术的优劣，将直接影响数据处理的效率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15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数据管理技术的三个发展阶段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6934200" cy="4498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7180039" y="1981200"/>
            <a:ext cx="4783361" cy="2269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4000" indent="-14400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人工管理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年代中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--50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年代中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144000" indent="-14400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年代末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--60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年代中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144000" indent="-14400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数据库系统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年代末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412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87B29-74B8-4F80-8120-F6D805A8D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数据库系统概述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C8CF5E-1ECB-41C9-A1F3-3035B05A8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b="1">
                <a:solidFill>
                  <a:schemeClr val="bg2">
                    <a:lumMod val="90000"/>
                  </a:schemeClr>
                </a:solidFill>
              </a:rPr>
              <a:t>四个基本名词</a:t>
            </a:r>
          </a:p>
          <a:p>
            <a:pPr lvl="1">
              <a:lnSpc>
                <a:spcPct val="100000"/>
              </a:lnSpc>
            </a:pPr>
            <a:r>
              <a:rPr lang="zh-CN" altLang="en-US" b="1">
                <a:solidFill>
                  <a:schemeClr val="bg2">
                    <a:lumMod val="90000"/>
                  </a:schemeClr>
                </a:solidFill>
              </a:rPr>
              <a:t>数据（</a:t>
            </a:r>
            <a:r>
              <a:rPr lang="en-US" altLang="zh-CN" b="1">
                <a:solidFill>
                  <a:schemeClr val="bg2">
                    <a:lumMod val="90000"/>
                  </a:schemeClr>
                </a:solidFill>
              </a:rPr>
              <a:t>Data</a:t>
            </a:r>
            <a:r>
              <a:rPr lang="zh-CN" altLang="en-US" b="1">
                <a:solidFill>
                  <a:schemeClr val="bg2">
                    <a:lumMod val="90000"/>
                  </a:schemeClr>
                </a:solidFill>
              </a:rPr>
              <a:t>）</a:t>
            </a:r>
          </a:p>
          <a:p>
            <a:pPr lvl="1">
              <a:lnSpc>
                <a:spcPct val="100000"/>
              </a:lnSpc>
            </a:pPr>
            <a:r>
              <a:rPr lang="zh-CN" altLang="en-US" b="1">
                <a:solidFill>
                  <a:schemeClr val="bg2">
                    <a:lumMod val="90000"/>
                  </a:schemeClr>
                </a:solidFill>
              </a:rPr>
              <a:t>数据库（</a:t>
            </a:r>
            <a:r>
              <a:rPr lang="en-US" altLang="zh-CN" b="1">
                <a:solidFill>
                  <a:schemeClr val="bg2">
                    <a:lumMod val="90000"/>
                  </a:schemeClr>
                </a:solidFill>
              </a:rPr>
              <a:t>Database</a:t>
            </a:r>
            <a:r>
              <a:rPr lang="zh-CN" altLang="en-US" b="1">
                <a:solidFill>
                  <a:schemeClr val="bg2">
                    <a:lumMod val="90000"/>
                  </a:schemeClr>
                </a:solidFill>
              </a:rPr>
              <a:t>）</a:t>
            </a:r>
          </a:p>
          <a:p>
            <a:pPr lvl="1">
              <a:lnSpc>
                <a:spcPct val="100000"/>
              </a:lnSpc>
            </a:pPr>
            <a:r>
              <a:rPr lang="zh-CN" altLang="en-US" b="1">
                <a:solidFill>
                  <a:schemeClr val="bg2">
                    <a:lumMod val="90000"/>
                  </a:schemeClr>
                </a:solidFill>
              </a:rPr>
              <a:t>数据库管理系统（</a:t>
            </a:r>
            <a:r>
              <a:rPr lang="en-US" altLang="zh-CN" b="1">
                <a:solidFill>
                  <a:schemeClr val="bg2">
                    <a:lumMod val="90000"/>
                  </a:schemeClr>
                </a:solidFill>
              </a:rPr>
              <a:t>DBMS</a:t>
            </a:r>
            <a:r>
              <a:rPr lang="zh-CN" altLang="en-US" b="1">
                <a:solidFill>
                  <a:schemeClr val="bg2">
                    <a:lumMod val="90000"/>
                  </a:schemeClr>
                </a:solidFill>
              </a:rPr>
              <a:t>）</a:t>
            </a:r>
          </a:p>
          <a:p>
            <a:pPr lvl="1">
              <a:lnSpc>
                <a:spcPct val="100000"/>
              </a:lnSpc>
            </a:pPr>
            <a:r>
              <a:rPr lang="zh-CN" altLang="en-US" b="1">
                <a:solidFill>
                  <a:schemeClr val="bg2">
                    <a:lumMod val="90000"/>
                  </a:schemeClr>
                </a:solidFill>
              </a:rPr>
              <a:t>数据库系统（</a:t>
            </a:r>
            <a:r>
              <a:rPr lang="en-US" altLang="zh-CN" b="1">
                <a:solidFill>
                  <a:schemeClr val="bg2">
                    <a:lumMod val="90000"/>
                  </a:schemeClr>
                </a:solidFill>
              </a:rPr>
              <a:t>DBS</a:t>
            </a:r>
            <a:r>
              <a:rPr lang="zh-CN" altLang="en-US" b="1">
                <a:solidFill>
                  <a:schemeClr val="bg2">
                    <a:lumMod val="90000"/>
                  </a:schemeClr>
                </a:solidFill>
              </a:rPr>
              <a:t>）</a:t>
            </a:r>
          </a:p>
          <a:p>
            <a:pPr>
              <a:lnSpc>
                <a:spcPct val="100000"/>
              </a:lnSpc>
            </a:pPr>
            <a:r>
              <a:rPr lang="zh-CN" altLang="en-US" b="1">
                <a:solidFill>
                  <a:schemeClr val="bg2">
                    <a:lumMod val="90000"/>
                  </a:schemeClr>
                </a:solidFill>
              </a:rPr>
              <a:t>数据管理技术的产生与发展</a:t>
            </a:r>
          </a:p>
          <a:p>
            <a:pPr lvl="1">
              <a:lnSpc>
                <a:spcPct val="100000"/>
              </a:lnSpc>
            </a:pPr>
            <a:r>
              <a:rPr lang="zh-CN" altLang="en-US" b="1">
                <a:solidFill>
                  <a:schemeClr val="bg2">
                    <a:lumMod val="90000"/>
                  </a:schemeClr>
                </a:solidFill>
              </a:rPr>
              <a:t>人工管理阶段、文件系统阶段和数据库阶段</a:t>
            </a:r>
          </a:p>
          <a:p>
            <a:pPr>
              <a:lnSpc>
                <a:spcPct val="100000"/>
              </a:lnSpc>
            </a:pPr>
            <a:r>
              <a:rPr lang="zh-CN" altLang="en-US" b="1">
                <a:solidFill>
                  <a:srgbClr val="FF0000"/>
                </a:solidFill>
              </a:rPr>
              <a:t>数据库系统的特点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C78C57-4588-4C2D-8847-C5C36F9F5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66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数据库系统的特点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数据结构化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数据的共享性高，冗余度低，易扩充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数据独立性高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数据由</a:t>
            </a:r>
            <a:r>
              <a:rPr lang="en-US" altLang="zh-CN" dirty="0">
                <a:solidFill>
                  <a:srgbClr val="0000FF"/>
                </a:solidFill>
              </a:rPr>
              <a:t>DBMS</a:t>
            </a:r>
            <a:r>
              <a:rPr lang="zh-CN" altLang="en-US" dirty="0">
                <a:solidFill>
                  <a:srgbClr val="0000FF"/>
                </a:solidFill>
              </a:rPr>
              <a:t>统一管理和控制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75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8964C4-8FC5-4432-92D7-F8BF90F1A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数据结构化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096400-709F-48C3-8B65-622299783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整体数据的结构化</a:t>
            </a:r>
            <a:r>
              <a:rPr lang="zh-CN" altLang="en-US"/>
              <a:t>是数据库的主要特征之一，是与文件系统的本质区别   </a:t>
            </a:r>
          </a:p>
          <a:p>
            <a:r>
              <a:rPr lang="zh-CN" altLang="en-US">
                <a:solidFill>
                  <a:srgbClr val="FF0000"/>
                </a:solidFill>
              </a:rPr>
              <a:t>整体结构化</a:t>
            </a:r>
          </a:p>
          <a:p>
            <a:pPr lvl="1"/>
            <a:r>
              <a:rPr lang="zh-CN" altLang="en-US"/>
              <a:t>不再仅仅针对某一个应用，而是面向全组织</a:t>
            </a:r>
          </a:p>
          <a:p>
            <a:pPr lvl="1"/>
            <a:r>
              <a:rPr lang="zh-CN" altLang="en-US"/>
              <a:t>不仅数据内部结构化，整体是结构化的，数据之间具有</a:t>
            </a:r>
            <a:r>
              <a:rPr lang="zh-CN" altLang="en-US">
                <a:solidFill>
                  <a:srgbClr val="FF0000"/>
                </a:solidFill>
              </a:rPr>
              <a:t>联系</a:t>
            </a:r>
          </a:p>
          <a:p>
            <a:r>
              <a:rPr lang="zh-CN" altLang="en-US"/>
              <a:t>数据库中实现的是</a:t>
            </a:r>
            <a:r>
              <a:rPr lang="zh-CN" altLang="en-US">
                <a:solidFill>
                  <a:srgbClr val="FF0000"/>
                </a:solidFill>
              </a:rPr>
              <a:t>数据的真正结构化</a:t>
            </a:r>
          </a:p>
          <a:p>
            <a:pPr lvl="1"/>
            <a:r>
              <a:rPr lang="zh-CN" altLang="en-US"/>
              <a:t>数据的结构用</a:t>
            </a:r>
            <a:r>
              <a:rPr lang="zh-CN" altLang="en-US">
                <a:solidFill>
                  <a:srgbClr val="FF0000"/>
                </a:solidFill>
              </a:rPr>
              <a:t>数据模型</a:t>
            </a:r>
            <a:r>
              <a:rPr lang="zh-CN" altLang="en-US"/>
              <a:t>描述，无需程序定义和解释</a:t>
            </a:r>
          </a:p>
          <a:p>
            <a:pPr lvl="1"/>
            <a:r>
              <a:rPr lang="zh-CN" altLang="en-US"/>
              <a:t>数据可以</a:t>
            </a:r>
            <a:r>
              <a:rPr lang="zh-CN" altLang="en-US">
                <a:solidFill>
                  <a:srgbClr val="FF0000"/>
                </a:solidFill>
              </a:rPr>
              <a:t>变长</a:t>
            </a:r>
          </a:p>
          <a:p>
            <a:pPr lvl="1"/>
            <a:r>
              <a:rPr lang="zh-CN" altLang="en-US"/>
              <a:t>数据的最小存取单位是</a:t>
            </a:r>
            <a:r>
              <a:rPr lang="zh-CN" altLang="en-US">
                <a:solidFill>
                  <a:srgbClr val="FF0000"/>
                </a:solidFill>
              </a:rPr>
              <a:t>数据项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17050E-4D05-4C75-BCBB-4FF1EA64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045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数据的共享性高，冗余度低，易扩充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085" y="1066800"/>
            <a:ext cx="11139715" cy="5469226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数据面向整个系统，因此数据可被多个用户、多个应用</a:t>
            </a:r>
            <a:r>
              <a:rPr lang="zh-CN" altLang="en-US"/>
              <a:t>共享使用</a:t>
            </a:r>
            <a:endParaRPr lang="en-US" altLang="zh-CN"/>
          </a:p>
          <a:p>
            <a:pPr>
              <a:lnSpc>
                <a:spcPct val="130000"/>
              </a:lnSpc>
            </a:pPr>
            <a:endParaRPr lang="zh-CN" altLang="en-US" sz="1000" dirty="0"/>
          </a:p>
          <a:p>
            <a:pPr>
              <a:lnSpc>
                <a:spcPct val="130000"/>
              </a:lnSpc>
            </a:pPr>
            <a:r>
              <a:rPr lang="zh-CN" altLang="en-US" dirty="0"/>
              <a:t>减少了数据冗余，</a:t>
            </a:r>
            <a:r>
              <a:rPr lang="zh-CN" altLang="en-US"/>
              <a:t>节约存储空间</a:t>
            </a:r>
            <a:endParaRPr lang="en-US" altLang="zh-CN"/>
          </a:p>
          <a:p>
            <a:pPr>
              <a:lnSpc>
                <a:spcPct val="130000"/>
              </a:lnSpc>
            </a:pPr>
            <a:endParaRPr lang="zh-CN" altLang="en-US" sz="1000" dirty="0"/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0000FF"/>
                </a:solidFill>
              </a:rPr>
              <a:t>避免</a:t>
            </a:r>
            <a:r>
              <a:rPr lang="zh-CN" altLang="en-US" dirty="0"/>
              <a:t>数据间的不相容性</a:t>
            </a:r>
            <a:r>
              <a:rPr lang="zh-CN" altLang="en-US"/>
              <a:t>与</a:t>
            </a:r>
            <a:r>
              <a:rPr lang="zh-CN" altLang="en-US">
                <a:solidFill>
                  <a:srgbClr val="0000FF"/>
                </a:solidFill>
              </a:rPr>
              <a:t>不一致性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5029200" y="4191000"/>
            <a:ext cx="2895600" cy="838200"/>
          </a:xfrm>
          <a:prstGeom prst="wedgeRectCallout">
            <a:avLst>
              <a:gd name="adj1" fmla="val -21601"/>
              <a:gd name="adj2" fmla="val -128608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just">
              <a:defRPr/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指同一数据不同拷贝的值不一样</a:t>
            </a:r>
          </a:p>
        </p:txBody>
      </p:sp>
    </p:spTree>
    <p:extLst>
      <p:ext uri="{BB962C8B-B14F-4D97-AF65-F5344CB8AC3E}">
        <p14:creationId xmlns:p14="http://schemas.microsoft.com/office/powerpoint/2010/main" val="78473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数据库系统概述</a:t>
            </a:r>
          </a:p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数据模型</a:t>
            </a:r>
          </a:p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数据库系统结构</a:t>
            </a:r>
          </a:p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数据库系统的组成</a:t>
            </a:r>
          </a:p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本章小结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2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数据独立性高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4" descr="databa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01629"/>
            <a:ext cx="7422363" cy="449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/>
          <p:nvPr/>
        </p:nvSpPr>
        <p:spPr>
          <a:xfrm>
            <a:off x="838200" y="6005539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三级模式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二级映象</a:t>
            </a:r>
          </a:p>
        </p:txBody>
      </p:sp>
      <p:sp>
        <p:nvSpPr>
          <p:cNvPr id="8" name="矩形 7"/>
          <p:cNvSpPr/>
          <p:nvPr/>
        </p:nvSpPr>
        <p:spPr>
          <a:xfrm>
            <a:off x="7696200" y="1046775"/>
            <a:ext cx="3887974" cy="5345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indent="-1800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物理独立性</a:t>
            </a:r>
          </a:p>
          <a:p>
            <a:pPr marL="180000" lvl="1">
              <a:lnSpc>
                <a:spcPct val="11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指用户的应用程序与存储在磁盘上的数据库中数据是相互独立的。当数据的物理存储改变了，应用程序不用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改变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80000" indent="-1800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逻辑独立性</a:t>
            </a:r>
          </a:p>
          <a:p>
            <a:pPr marL="180000" lvl="1">
              <a:lnSpc>
                <a:spcPct val="11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指用户的应用程序与数据库的逻辑结构是相互独立的。数据的逻辑结构改变了，用户程序也可以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不变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 lvl="1" indent="-2667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数据独立性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是由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DBMS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的二级映像功能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来保证的</a:t>
            </a:r>
          </a:p>
        </p:txBody>
      </p:sp>
    </p:spTree>
    <p:extLst>
      <p:ext uri="{BB962C8B-B14F-4D97-AF65-F5344CB8AC3E}">
        <p14:creationId xmlns:p14="http://schemas.microsoft.com/office/powerpoint/2010/main" val="1868045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AE7048-B602-49EB-8E51-A5C8F7B4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数据由</a:t>
            </a:r>
            <a:r>
              <a:rPr lang="en-US" altLang="zh-CN"/>
              <a:t>DBMS</a:t>
            </a:r>
            <a:r>
              <a:rPr lang="zh-CN" altLang="en-US"/>
              <a:t>统一管理和控制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2E6313-1A20-4B8B-8C1E-29F11F05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DBMS</a:t>
            </a:r>
            <a:r>
              <a:rPr lang="zh-CN" altLang="en-US"/>
              <a:t>提供的</a:t>
            </a:r>
            <a:r>
              <a:rPr lang="zh-CN" altLang="en-US">
                <a:solidFill>
                  <a:srgbClr val="FF0000"/>
                </a:solidFill>
              </a:rPr>
              <a:t>数据控制功能</a:t>
            </a:r>
          </a:p>
          <a:p>
            <a:pPr lvl="1"/>
            <a:r>
              <a:rPr lang="zh-CN" altLang="en-US"/>
              <a:t>数据的</a:t>
            </a:r>
            <a:r>
              <a:rPr lang="zh-CN" altLang="en-US">
                <a:solidFill>
                  <a:srgbClr val="FF0000"/>
                </a:solidFill>
              </a:rPr>
              <a:t>安全性</a:t>
            </a:r>
            <a:r>
              <a:rPr lang="en-US" altLang="zh-CN">
                <a:solidFill>
                  <a:srgbClr val="FF0000"/>
                </a:solidFill>
              </a:rPr>
              <a:t>(Security)</a:t>
            </a:r>
            <a:r>
              <a:rPr lang="zh-CN" altLang="en-US"/>
              <a:t>保护</a:t>
            </a:r>
          </a:p>
          <a:p>
            <a:pPr lvl="2"/>
            <a:r>
              <a:rPr lang="zh-CN" altLang="en-US" sz="1800"/>
              <a:t>保护数据，以防止不合法的使用造成的数据的泄密和破坏</a:t>
            </a:r>
            <a:endParaRPr lang="en-US" altLang="zh-CN" sz="1800"/>
          </a:p>
          <a:p>
            <a:pPr lvl="2"/>
            <a:endParaRPr lang="zh-CN" altLang="en-US" sz="800"/>
          </a:p>
          <a:p>
            <a:pPr lvl="1"/>
            <a:r>
              <a:rPr lang="zh-CN" altLang="en-US"/>
              <a:t>数据的</a:t>
            </a:r>
            <a:r>
              <a:rPr lang="zh-CN" altLang="en-US">
                <a:solidFill>
                  <a:srgbClr val="FF0000"/>
                </a:solidFill>
              </a:rPr>
              <a:t>完整性</a:t>
            </a:r>
            <a:r>
              <a:rPr lang="en-US" altLang="zh-CN">
                <a:solidFill>
                  <a:srgbClr val="FF0000"/>
                </a:solidFill>
              </a:rPr>
              <a:t>(Integrity)</a:t>
            </a:r>
            <a:r>
              <a:rPr lang="zh-CN" altLang="en-US"/>
              <a:t>检查</a:t>
            </a:r>
          </a:p>
          <a:p>
            <a:pPr lvl="2"/>
            <a:r>
              <a:rPr lang="zh-CN" altLang="en-US" sz="1800"/>
              <a:t>数据的完整性是指数据的正确性、有效性和相容性</a:t>
            </a:r>
          </a:p>
          <a:p>
            <a:pPr lvl="2"/>
            <a:r>
              <a:rPr lang="zh-CN" altLang="en-US" sz="1800"/>
              <a:t>将数据控制在有效的范围内，或保证数据之间满足一定的关系</a:t>
            </a:r>
            <a:endParaRPr lang="en-US" altLang="zh-CN" sz="1800"/>
          </a:p>
          <a:p>
            <a:pPr lvl="2"/>
            <a:endParaRPr lang="zh-CN" altLang="en-US" sz="800"/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并发</a:t>
            </a:r>
            <a:r>
              <a:rPr lang="en-US" altLang="zh-CN">
                <a:solidFill>
                  <a:srgbClr val="FF0000"/>
                </a:solidFill>
              </a:rPr>
              <a:t>(Concurrency)</a:t>
            </a:r>
            <a:r>
              <a:rPr lang="zh-CN" altLang="en-US">
                <a:solidFill>
                  <a:srgbClr val="FF0000"/>
                </a:solidFill>
              </a:rPr>
              <a:t>控制</a:t>
            </a:r>
          </a:p>
          <a:p>
            <a:pPr lvl="2"/>
            <a:r>
              <a:rPr lang="zh-CN" altLang="en-US" sz="1800"/>
              <a:t>对多用户的并发操作加以控制和协调，防止相互干扰而得到错误的结果</a:t>
            </a:r>
            <a:endParaRPr lang="en-US" altLang="zh-CN" sz="1800"/>
          </a:p>
          <a:p>
            <a:pPr lvl="2"/>
            <a:endParaRPr lang="zh-CN" altLang="en-US" sz="800"/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数据库恢复</a:t>
            </a:r>
            <a:r>
              <a:rPr lang="en-US" altLang="zh-CN">
                <a:solidFill>
                  <a:srgbClr val="FF0000"/>
                </a:solidFill>
              </a:rPr>
              <a:t>(Recovery)</a:t>
            </a:r>
            <a:endParaRPr lang="zh-CN" altLang="en-US">
              <a:solidFill>
                <a:srgbClr val="FF0000"/>
              </a:solidFill>
            </a:endParaRPr>
          </a:p>
          <a:p>
            <a:pPr lvl="2"/>
            <a:r>
              <a:rPr lang="zh-CN" altLang="en-US" sz="1800"/>
              <a:t>将数据库从错误状态恢复到某一已知的正确状态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27A868-E1AD-474B-B250-268AEC72D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908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31</a:t>
            </a:fld>
            <a:endParaRPr lang="en-US" dirty="0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2423327" y="819730"/>
            <a:ext cx="6646148" cy="4207897"/>
            <a:chOff x="1216" y="1162"/>
            <a:chExt cx="3867" cy="2263"/>
          </a:xfrm>
        </p:grpSpPr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1216" y="3425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1279" y="3171"/>
              <a:ext cx="64" cy="12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1562" y="2795"/>
              <a:ext cx="698" cy="372"/>
              <a:chOff x="2119" y="7370"/>
              <a:chExt cx="1155" cy="471"/>
            </a:xfrm>
          </p:grpSpPr>
          <p:sp>
            <p:nvSpPr>
              <p:cNvPr id="33" name="Rectangle 9"/>
              <p:cNvSpPr>
                <a:spLocks noChangeArrowheads="1"/>
              </p:cNvSpPr>
              <p:nvPr/>
            </p:nvSpPr>
            <p:spPr bwMode="auto">
              <a:xfrm>
                <a:off x="2224" y="7370"/>
                <a:ext cx="1050" cy="31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lr>
                    <a:srgbClr val="CC00CC"/>
                  </a:buClr>
                  <a:buSzPct val="110000"/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/>
              </a:p>
            </p:txBody>
          </p:sp>
          <p:sp>
            <p:nvSpPr>
              <p:cNvPr id="34" name="Line 10"/>
              <p:cNvSpPr>
                <a:spLocks noChangeShapeType="1"/>
              </p:cNvSpPr>
              <p:nvPr/>
            </p:nvSpPr>
            <p:spPr bwMode="auto">
              <a:xfrm flipH="1">
                <a:off x="2119" y="7684"/>
                <a:ext cx="105" cy="15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11"/>
              <p:cNvSpPr>
                <a:spLocks noChangeShapeType="1"/>
              </p:cNvSpPr>
              <p:nvPr/>
            </p:nvSpPr>
            <p:spPr bwMode="auto">
              <a:xfrm flipH="1">
                <a:off x="3169" y="7684"/>
                <a:ext cx="105" cy="15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12"/>
              <p:cNvSpPr>
                <a:spLocks noChangeShapeType="1"/>
              </p:cNvSpPr>
              <p:nvPr/>
            </p:nvSpPr>
            <p:spPr bwMode="auto">
              <a:xfrm>
                <a:off x="2119" y="7841"/>
                <a:ext cx="105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9" name="Group 13"/>
            <p:cNvGrpSpPr>
              <a:grpSpLocks/>
            </p:cNvGrpSpPr>
            <p:nvPr/>
          </p:nvGrpSpPr>
          <p:grpSpPr bwMode="auto">
            <a:xfrm>
              <a:off x="1371" y="2919"/>
              <a:ext cx="254" cy="496"/>
              <a:chOff x="1909" y="7527"/>
              <a:chExt cx="420" cy="628"/>
            </a:xfrm>
          </p:grpSpPr>
          <p:grpSp>
            <p:nvGrpSpPr>
              <p:cNvPr id="27" name="Group 14"/>
              <p:cNvGrpSpPr>
                <a:grpSpLocks/>
              </p:cNvGrpSpPr>
              <p:nvPr/>
            </p:nvGrpSpPr>
            <p:grpSpPr bwMode="auto">
              <a:xfrm>
                <a:off x="1909" y="7527"/>
                <a:ext cx="261" cy="628"/>
                <a:chOff x="1909" y="7527"/>
                <a:chExt cx="261" cy="628"/>
              </a:xfrm>
            </p:grpSpPr>
            <p:sp>
              <p:nvSpPr>
                <p:cNvPr id="29" name="AutoShape 15"/>
                <p:cNvSpPr>
                  <a:spLocks noChangeArrowheads="1"/>
                </p:cNvSpPr>
                <p:nvPr/>
              </p:nvSpPr>
              <p:spPr bwMode="auto">
                <a:xfrm>
                  <a:off x="2065" y="7527"/>
                  <a:ext cx="105" cy="142"/>
                </a:xfrm>
                <a:prstGeom prst="flowChartConnector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spcBef>
                      <a:spcPct val="20000"/>
                    </a:spcBef>
                    <a:buClr>
                      <a:srgbClr val="CC00CC"/>
                    </a:buClr>
                    <a:buSzPct val="110000"/>
                    <a:buChar char="•"/>
                    <a:defRPr sz="32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SzPct val="50000"/>
                    <a:buFont typeface="Wingdings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/>
                </a:p>
              </p:txBody>
            </p:sp>
            <p:sp>
              <p:nvSpPr>
                <p:cNvPr id="30" name="Arc 16"/>
                <p:cNvSpPr>
                  <a:spLocks/>
                </p:cNvSpPr>
                <p:nvPr/>
              </p:nvSpPr>
              <p:spPr bwMode="auto">
                <a:xfrm flipH="1">
                  <a:off x="2008" y="7684"/>
                  <a:ext cx="105" cy="31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" name="Line 17"/>
                <p:cNvSpPr>
                  <a:spLocks noChangeShapeType="1"/>
                </p:cNvSpPr>
                <p:nvPr/>
              </p:nvSpPr>
              <p:spPr bwMode="auto">
                <a:xfrm>
                  <a:off x="2014" y="7998"/>
                  <a:ext cx="105" cy="15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909" y="7998"/>
                  <a:ext cx="105" cy="157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8" name="Line 19"/>
              <p:cNvSpPr>
                <a:spLocks noChangeShapeType="1"/>
              </p:cNvSpPr>
              <p:nvPr/>
            </p:nvSpPr>
            <p:spPr bwMode="auto">
              <a:xfrm>
                <a:off x="2119" y="7684"/>
                <a:ext cx="210" cy="15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" name="AutoShape 20"/>
            <p:cNvSpPr>
              <a:spLocks noChangeArrowheads="1"/>
            </p:cNvSpPr>
            <p:nvPr/>
          </p:nvSpPr>
          <p:spPr bwMode="auto">
            <a:xfrm>
              <a:off x="2608" y="1706"/>
              <a:ext cx="953" cy="762"/>
            </a:xfrm>
            <a:prstGeom prst="hexagon">
              <a:avLst>
                <a:gd name="adj" fmla="val 31266"/>
                <a:gd name="vf" fmla="val 11547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190800" rIns="0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 b="1">
                  <a:latin typeface="Times New Roman" pitchFamily="18" charset="0"/>
                </a:rPr>
                <a:t>DBMS</a:t>
              </a:r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>
              <a:off x="4130" y="1344"/>
              <a:ext cx="953" cy="1778"/>
            </a:xfrm>
            <a:prstGeom prst="can">
              <a:avLst>
                <a:gd name="adj" fmla="val 46642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4316" y="2024"/>
              <a:ext cx="254" cy="1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3" name="Rectangle 23"/>
            <p:cNvSpPr>
              <a:spLocks noChangeArrowheads="1"/>
            </p:cNvSpPr>
            <p:nvPr/>
          </p:nvSpPr>
          <p:spPr bwMode="auto">
            <a:xfrm>
              <a:off x="4316" y="2405"/>
              <a:ext cx="254" cy="1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4697" y="2405"/>
              <a:ext cx="254" cy="1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4507" y="2786"/>
              <a:ext cx="254" cy="12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6" name="Line 26"/>
            <p:cNvSpPr>
              <a:spLocks noChangeShapeType="1"/>
            </p:cNvSpPr>
            <p:nvPr/>
          </p:nvSpPr>
          <p:spPr bwMode="auto">
            <a:xfrm>
              <a:off x="4443" y="2151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27"/>
            <p:cNvSpPr>
              <a:spLocks noChangeShapeType="1"/>
            </p:cNvSpPr>
            <p:nvPr/>
          </p:nvSpPr>
          <p:spPr bwMode="auto">
            <a:xfrm>
              <a:off x="4507" y="2532"/>
              <a:ext cx="63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28"/>
            <p:cNvSpPr>
              <a:spLocks noChangeShapeType="1"/>
            </p:cNvSpPr>
            <p:nvPr/>
          </p:nvSpPr>
          <p:spPr bwMode="auto">
            <a:xfrm flipH="1">
              <a:off x="4697" y="2532"/>
              <a:ext cx="64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3560" y="2069"/>
              <a:ext cx="57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2245" y="1480"/>
              <a:ext cx="590" cy="22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31"/>
            <p:cNvSpPr>
              <a:spLocks noChangeShapeType="1"/>
            </p:cNvSpPr>
            <p:nvPr/>
          </p:nvSpPr>
          <p:spPr bwMode="auto">
            <a:xfrm>
              <a:off x="2290" y="2069"/>
              <a:ext cx="3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32"/>
            <p:cNvSpPr>
              <a:spLocks noChangeShapeType="1"/>
            </p:cNvSpPr>
            <p:nvPr/>
          </p:nvSpPr>
          <p:spPr bwMode="auto">
            <a:xfrm flipV="1">
              <a:off x="2290" y="2478"/>
              <a:ext cx="545" cy="49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Text Box 33"/>
            <p:cNvSpPr txBox="1">
              <a:spLocks noChangeArrowheads="1"/>
            </p:cNvSpPr>
            <p:nvPr/>
          </p:nvSpPr>
          <p:spPr bwMode="auto">
            <a:xfrm>
              <a:off x="1383" y="1162"/>
              <a:ext cx="871" cy="37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118800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000" b="1">
                  <a:latin typeface="Times New Roman" pitchFamily="18" charset="0"/>
                </a:rPr>
                <a:t>应用程序</a:t>
              </a:r>
              <a:r>
                <a:rPr kumimoji="1" lang="en-US" altLang="zh-CN" sz="2000" b="1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24" name="Text Box 34"/>
            <p:cNvSpPr txBox="1">
              <a:spLocks noChangeArrowheads="1"/>
            </p:cNvSpPr>
            <p:nvPr/>
          </p:nvSpPr>
          <p:spPr bwMode="auto">
            <a:xfrm>
              <a:off x="1429" y="1933"/>
              <a:ext cx="871" cy="37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tIns="118800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000" b="1" dirty="0">
                  <a:latin typeface="Times New Roman" pitchFamily="18" charset="0"/>
                </a:rPr>
                <a:t>应用程序</a:t>
              </a:r>
              <a:r>
                <a:rPr kumimoji="1" lang="en-US" altLang="zh-CN" sz="2000" b="1" dirty="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25" name="Text Box 35"/>
            <p:cNvSpPr txBox="1">
              <a:spLocks noChangeArrowheads="1"/>
            </p:cNvSpPr>
            <p:nvPr/>
          </p:nvSpPr>
          <p:spPr bwMode="auto">
            <a:xfrm>
              <a:off x="4332" y="1434"/>
              <a:ext cx="653" cy="2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000" b="1">
                  <a:latin typeface="Times New Roman" pitchFamily="18" charset="0"/>
                </a:rPr>
                <a:t>数据库</a:t>
              </a:r>
            </a:p>
          </p:txBody>
        </p:sp>
        <p:sp>
          <p:nvSpPr>
            <p:cNvPr id="26" name="Text Box 36"/>
            <p:cNvSpPr txBox="1">
              <a:spLocks noChangeArrowheads="1"/>
            </p:cNvSpPr>
            <p:nvPr/>
          </p:nvSpPr>
          <p:spPr bwMode="auto">
            <a:xfrm>
              <a:off x="1717" y="2341"/>
              <a:ext cx="484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en-US" altLang="zh-CN" sz="4000" dirty="0">
                  <a:latin typeface="Times New Roman" pitchFamily="18" charset="0"/>
                </a:rPr>
                <a:t>…</a:t>
              </a:r>
            </a:p>
          </p:txBody>
        </p:sp>
      </p:grpSp>
      <p:sp>
        <p:nvSpPr>
          <p:cNvPr id="37" name="矩形 36"/>
          <p:cNvSpPr/>
          <p:nvPr/>
        </p:nvSpPr>
        <p:spPr>
          <a:xfrm>
            <a:off x="2472251" y="5181600"/>
            <a:ext cx="7247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图：应用程序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与数据的对应关系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数据库系统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4339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数据库概念小结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数据库是长期存储在计算机内有组织的大量的共享的数据集合。它可以供各种用户共享，具有最小冗余度和较高的数据独立性。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sz="1100" dirty="0"/>
          </a:p>
          <a:p>
            <a:pPr>
              <a:lnSpc>
                <a:spcPct val="150000"/>
              </a:lnSpc>
            </a:pPr>
            <a:r>
              <a:rPr lang="en-US" altLang="zh-CN" dirty="0"/>
              <a:t>DBMS</a:t>
            </a:r>
            <a:r>
              <a:rPr lang="zh-CN" altLang="en-US" dirty="0"/>
              <a:t>在数据库建立、运用和维护时对数据库进行统一控制，来保证数据的完整性、安全性，并在多用户同时使用数据库时进行并发控制，在发生故障后对数据库进行恢复。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74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数据库系统概述</a:t>
            </a:r>
          </a:p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数据模型</a:t>
            </a:r>
          </a:p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数据库系统结构</a:t>
            </a:r>
          </a:p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数据库系统的组成</a:t>
            </a:r>
          </a:p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本章小结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13" descr="图片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026181"/>
            <a:ext cx="1889697" cy="545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4419600" y="4337707"/>
            <a:ext cx="6781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CC00CC"/>
              </a:buClr>
              <a:buSzPct val="110000"/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CF0E30"/>
                </a:solidFill>
                <a:latin typeface="Book Antiqua" pitchFamily="18" charset="0"/>
                <a:ea typeface="Osaka" pitchFamily="-32" charset="-128"/>
              </a:rPr>
              <a:t>Student </a:t>
            </a:r>
            <a:r>
              <a:rPr lang="en-US" altLang="zh-CN" sz="1800" i="1" dirty="0">
                <a:latin typeface="Times New Roman" pitchFamily="18" charset="0"/>
                <a:ea typeface="Osaka" pitchFamily="-32" charset="-128"/>
              </a:rPr>
              <a:t>(</a:t>
            </a:r>
            <a:r>
              <a:rPr lang="en-US" altLang="zh-CN" sz="1800" i="1" dirty="0" err="1">
                <a:latin typeface="Times New Roman" pitchFamily="18" charset="0"/>
                <a:ea typeface="Osaka" pitchFamily="-32" charset="-128"/>
              </a:rPr>
              <a:t>sid</a:t>
            </a:r>
            <a:r>
              <a:rPr lang="en-US" altLang="zh-CN" sz="1800" i="1" dirty="0">
                <a:latin typeface="Times New Roman" pitchFamily="18" charset="0"/>
                <a:ea typeface="Osaka" pitchFamily="-32" charset="-128"/>
              </a:rPr>
              <a:t>: string, name: string, login: string, age: integer, </a:t>
            </a:r>
            <a:r>
              <a:rPr lang="en-US" altLang="zh-CN" sz="1800" i="1" dirty="0" err="1">
                <a:latin typeface="Times New Roman" pitchFamily="18" charset="0"/>
                <a:ea typeface="Osaka" pitchFamily="-32" charset="-128"/>
              </a:rPr>
              <a:t>gpa:real</a:t>
            </a:r>
            <a:r>
              <a:rPr lang="en-US" altLang="zh-CN" sz="1800" i="1" dirty="0">
                <a:latin typeface="Times New Roman" pitchFamily="18" charset="0"/>
                <a:ea typeface="Osaka" pitchFamily="-32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19923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数据模型</a:t>
            </a:r>
            <a:r>
              <a:rPr lang="en-US" altLang="zh-CN" dirty="0"/>
              <a:t>(Data Model)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什么是数据模型？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两大类数据模型</a:t>
            </a:r>
          </a:p>
          <a:p>
            <a:pPr lvl="1"/>
            <a:r>
              <a:rPr lang="zh-CN" altLang="en-US" dirty="0"/>
              <a:t>概念模型</a:t>
            </a:r>
            <a:r>
              <a:rPr lang="zh-CN" altLang="en-US"/>
              <a:t>与结构模型</a:t>
            </a:r>
            <a:r>
              <a:rPr lang="en-US" altLang="zh-CN"/>
              <a:t>(</a:t>
            </a:r>
            <a:r>
              <a:rPr lang="zh-CN" altLang="en-US"/>
              <a:t>逻辑与物理</a:t>
            </a:r>
            <a:r>
              <a:rPr lang="en-US" altLang="zh-CN"/>
              <a:t>)</a:t>
            </a:r>
            <a:endParaRPr lang="zh-CN" altLang="en-US" dirty="0"/>
          </a:p>
          <a:p>
            <a:r>
              <a:rPr lang="zh-CN" altLang="en-US" dirty="0">
                <a:solidFill>
                  <a:srgbClr val="C00000"/>
                </a:solidFill>
              </a:rPr>
              <a:t>概念模型</a:t>
            </a:r>
          </a:p>
          <a:p>
            <a:pPr lvl="1"/>
            <a:r>
              <a:rPr lang="zh-CN" altLang="en-US" dirty="0"/>
              <a:t>几个基本概念，</a:t>
            </a:r>
            <a:r>
              <a:rPr lang="en-US" altLang="zh-CN" dirty="0"/>
              <a:t>E-R</a:t>
            </a:r>
            <a:r>
              <a:rPr lang="zh-CN" altLang="en-US" dirty="0"/>
              <a:t>方法</a:t>
            </a:r>
            <a:endParaRPr lang="en-US" altLang="zh-CN" sz="2800" dirty="0"/>
          </a:p>
          <a:p>
            <a:r>
              <a:rPr lang="zh-CN" altLang="en-US" dirty="0">
                <a:solidFill>
                  <a:srgbClr val="C00000"/>
                </a:solidFill>
              </a:rPr>
              <a:t>数据模型的组成要素</a:t>
            </a:r>
          </a:p>
          <a:p>
            <a:pPr lvl="1"/>
            <a:r>
              <a:rPr lang="zh-CN" altLang="en-US" dirty="0"/>
              <a:t>数据结构、数据操作与完整性约束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最常用的数据模型</a:t>
            </a:r>
          </a:p>
          <a:p>
            <a:pPr lvl="1"/>
            <a:r>
              <a:rPr lang="zh-CN" altLang="en-US" dirty="0"/>
              <a:t>层次、网状、关系与面向对象模型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50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什么是数据模型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</a:t>
            </a:r>
            <a:r>
              <a:rPr lang="en-US" altLang="zh-CN" dirty="0">
                <a:solidFill>
                  <a:srgbClr val="0000FF"/>
                </a:solidFill>
              </a:rPr>
              <a:t>data model</a:t>
            </a:r>
            <a:r>
              <a:rPr lang="en-US" altLang="zh-CN" dirty="0"/>
              <a:t> is an </a:t>
            </a:r>
            <a:r>
              <a:rPr lang="en-US" altLang="zh-CN" u="sng" dirty="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abstract model</a:t>
            </a:r>
            <a:r>
              <a:rPr lang="en-US" altLang="zh-CN" dirty="0"/>
              <a:t> that describes how </a:t>
            </a:r>
            <a:r>
              <a:rPr lang="en-US" altLang="zh-CN" u="sng" dirty="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data</a:t>
            </a:r>
            <a:r>
              <a:rPr lang="en-US" altLang="zh-CN" dirty="0">
                <a:solidFill>
                  <a:srgbClr val="FF3399"/>
                </a:solidFill>
              </a:rPr>
              <a:t> </a:t>
            </a:r>
            <a:r>
              <a:rPr lang="en-US" altLang="zh-CN" dirty="0"/>
              <a:t>is </a:t>
            </a:r>
            <a:r>
              <a:rPr lang="en-US" altLang="zh-CN" dirty="0">
                <a:solidFill>
                  <a:srgbClr val="FF0000"/>
                </a:solidFill>
              </a:rPr>
              <a:t>represented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FF0000"/>
                </a:solidFill>
              </a:rPr>
              <a:t>accessed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数据模型是数据库系统的</a:t>
            </a:r>
            <a:r>
              <a:rPr lang="zh-CN" altLang="en-US" dirty="0">
                <a:solidFill>
                  <a:srgbClr val="FF00FF"/>
                </a:solidFill>
              </a:rPr>
              <a:t>核心和基础</a:t>
            </a:r>
          </a:p>
          <a:p>
            <a:r>
              <a:rPr lang="zh-CN" altLang="en-US" dirty="0"/>
              <a:t>数据模型应满足三方面的要求：</a:t>
            </a: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较真实地模拟现实世界</a:t>
            </a: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易为人理解</a:t>
            </a: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便于计算机实现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zh-CN" altLang="en-US" dirty="0"/>
              <a:t>建立数据模型的过程称为</a:t>
            </a:r>
            <a:r>
              <a:rPr lang="zh-CN" altLang="en-US">
                <a:solidFill>
                  <a:srgbClr val="C00000"/>
                </a:solidFill>
              </a:rPr>
              <a:t>数据建模</a:t>
            </a:r>
            <a:r>
              <a:rPr lang="en-US" altLang="zh-CN">
                <a:solidFill>
                  <a:srgbClr val="C00000"/>
                </a:solidFill>
              </a:rPr>
              <a:t>(Data modeling</a:t>
            </a:r>
            <a:r>
              <a:rPr lang="en-US" altLang="zh-CN" dirty="0">
                <a:solidFill>
                  <a:srgbClr val="C00000"/>
                </a:solidFill>
              </a:rPr>
              <a:t>)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2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两类数据模型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085" y="990600"/>
            <a:ext cx="10834915" cy="554542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两类分属两个不同层次的数据模型</a:t>
            </a:r>
          </a:p>
          <a:p>
            <a:pPr lvl="1">
              <a:lnSpc>
                <a:spcPct val="100000"/>
              </a:lnSpc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概念模型</a:t>
            </a:r>
            <a:r>
              <a:rPr lang="en-US" altLang="zh-CN" dirty="0"/>
              <a:t>(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信息模型</a:t>
            </a:r>
            <a:r>
              <a:rPr lang="en-US" altLang="zh-CN" dirty="0"/>
              <a:t>)</a:t>
            </a:r>
          </a:p>
          <a:p>
            <a:pPr lvl="2">
              <a:lnSpc>
                <a:spcPct val="100000"/>
              </a:lnSpc>
              <a:defRPr/>
            </a:pPr>
            <a:r>
              <a:rPr lang="zh-CN" altLang="en-US" sz="1800" dirty="0"/>
              <a:t>按用户的观点对数据和信息进行建模，主要用于数据库设计，与</a:t>
            </a:r>
            <a:r>
              <a:rPr lang="en-US" altLang="zh-CN" sz="1800" dirty="0"/>
              <a:t>DBMS</a:t>
            </a:r>
            <a:r>
              <a:rPr lang="zh-CN" altLang="en-US" sz="1800" dirty="0"/>
              <a:t>无关，如</a:t>
            </a:r>
            <a:r>
              <a:rPr lang="en-US" altLang="zh-CN" sz="1800"/>
              <a:t>E-R</a:t>
            </a:r>
            <a:r>
              <a:rPr lang="zh-CN" altLang="en-US" sz="1800"/>
              <a:t>模型</a:t>
            </a:r>
            <a:endParaRPr lang="en-US" altLang="zh-CN" sz="1800"/>
          </a:p>
          <a:p>
            <a:pPr lvl="2">
              <a:lnSpc>
                <a:spcPct val="100000"/>
              </a:lnSpc>
              <a:defRPr/>
            </a:pPr>
            <a:endParaRPr lang="zh-CN" altLang="en-US" sz="800" dirty="0"/>
          </a:p>
          <a:p>
            <a:pPr lvl="1">
              <a:lnSpc>
                <a:spcPct val="100000"/>
              </a:lnSpc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逻辑模型和物理模型</a:t>
            </a:r>
          </a:p>
          <a:p>
            <a:pPr lvl="2">
              <a:lnSpc>
                <a:spcPct val="100000"/>
              </a:lnSpc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逻辑模型</a:t>
            </a:r>
          </a:p>
          <a:p>
            <a:pPr lvl="3">
              <a:defRPr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 按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计算机系统的观点对数据建模，用于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DBMS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实现。常见的模型有：网状、层次、关系、面向对象、半结构化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  <a:p>
            <a:pPr lvl="2">
              <a:lnSpc>
                <a:spcPct val="100000"/>
              </a:lnSpc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物理模型</a:t>
            </a:r>
          </a:p>
          <a:p>
            <a:pPr lvl="3">
              <a:defRPr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 对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数据最底层的抽象，描述数据在系统内部的</a:t>
            </a:r>
            <a:r>
              <a:rPr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表示方式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8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存取方法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，在磁盘或磁带上的存储方式和存取方法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36</a:t>
            </a:fld>
            <a:endParaRPr 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A4BF250-4555-4BF9-934A-BDF0272D53FE}"/>
              </a:ext>
            </a:extLst>
          </p:cNvPr>
          <p:cNvGrpSpPr/>
          <p:nvPr/>
        </p:nvGrpSpPr>
        <p:grpSpPr>
          <a:xfrm>
            <a:off x="1931837" y="5029200"/>
            <a:ext cx="8237609" cy="553530"/>
            <a:chOff x="1661885" y="5575480"/>
            <a:chExt cx="8237609" cy="553530"/>
          </a:xfrm>
        </p:grpSpPr>
        <p:sp>
          <p:nvSpPr>
            <p:cNvPr id="7" name="矩形 6"/>
            <p:cNvSpPr/>
            <p:nvPr/>
          </p:nvSpPr>
          <p:spPr>
            <a:xfrm>
              <a:off x="1661885" y="5605790"/>
              <a:ext cx="1676400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solidFill>
                    <a:srgbClr val="0000CC"/>
                  </a:solidFill>
                </a:rPr>
                <a:t>概念模型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4953000" y="5605790"/>
              <a:ext cx="1676400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solidFill>
                    <a:srgbClr val="0000CC"/>
                  </a:solidFill>
                </a:rPr>
                <a:t>逻辑模型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8223094" y="5575480"/>
              <a:ext cx="1676400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solidFill>
                    <a:srgbClr val="0000CC"/>
                  </a:solidFill>
                </a:rPr>
                <a:t>物理模型</a:t>
              </a:r>
            </a:p>
          </p:txBody>
        </p:sp>
        <p:sp>
          <p:nvSpPr>
            <p:cNvPr id="10" name="右箭头 9"/>
            <p:cNvSpPr/>
            <p:nvPr/>
          </p:nvSpPr>
          <p:spPr>
            <a:xfrm>
              <a:off x="3574142" y="5736595"/>
              <a:ext cx="1143000" cy="26161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6865258" y="5722652"/>
              <a:ext cx="1143000" cy="26161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297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客观对象的抽象过程─两步抽象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4882" y="5406155"/>
            <a:ext cx="9982212" cy="949780"/>
          </a:xfrm>
        </p:spPr>
        <p:txBody>
          <a:bodyPr>
            <a:noAutofit/>
          </a:bodyPr>
          <a:lstStyle/>
          <a:p>
            <a:pPr marL="180000" indent="-1800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现实世界中的客观对象</a:t>
            </a:r>
            <a:r>
              <a:rPr lang="zh-CN" altLang="en-US" sz="2000" dirty="0">
                <a:solidFill>
                  <a:srgbClr val="0000FF"/>
                </a:solidFill>
              </a:rPr>
              <a:t>抽象为概念模型：将现实世界抽象为信息世界。</a:t>
            </a:r>
            <a:endParaRPr lang="en-US" altLang="zh-CN" sz="2000" dirty="0">
              <a:solidFill>
                <a:srgbClr val="0000FF"/>
              </a:solidFill>
            </a:endParaRPr>
          </a:p>
          <a:p>
            <a:pPr marL="180000" lvl="2" indent="-180000">
              <a:lnSpc>
                <a:spcPct val="100000"/>
              </a:lnSpc>
            </a:pPr>
            <a:r>
              <a:rPr lang="zh-CN" altLang="en-US" dirty="0"/>
              <a:t>把概念模型转换为某一数据库管理系统支持的</a:t>
            </a:r>
            <a:r>
              <a:rPr lang="zh-CN" altLang="en-US" dirty="0">
                <a:solidFill>
                  <a:srgbClr val="0000FF"/>
                </a:solidFill>
              </a:rPr>
              <a:t>数据模型：</a:t>
            </a:r>
            <a:r>
              <a:rPr lang="zh-CN" altLang="zh-CN" dirty="0"/>
              <a:t>将信息世界转换为机器世界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2184400" y="1130769"/>
            <a:ext cx="7783513" cy="4033838"/>
            <a:chOff x="2359025" y="2243849"/>
            <a:chExt cx="7783513" cy="4033838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4232275" y="5556962"/>
              <a:ext cx="2881313" cy="720725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BBBBBB"/>
                </a:gs>
              </a:gsLst>
              <a:lin ang="5400000" scaled="1"/>
            </a:gra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DBMS</a:t>
              </a:r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支持的数据模型</a:t>
              </a: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4535488" y="4548899"/>
              <a:ext cx="2073275" cy="576263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BBBBBB"/>
                </a:gs>
              </a:gsLst>
              <a:lin ang="5400000" scaled="1"/>
            </a:gra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342900" indent="-342900"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概念模型</a:t>
              </a:r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>
              <a:off x="4973638" y="3467812"/>
              <a:ext cx="914400" cy="792162"/>
            </a:xfrm>
            <a:prstGeom prst="smileyFace">
              <a:avLst>
                <a:gd name="adj" fmla="val 4653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BBBBB"/>
                </a:gs>
              </a:gsLst>
              <a:lin ang="5400000" scaled="1"/>
            </a:gra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 flipH="1">
              <a:off x="6608763" y="3036012"/>
              <a:ext cx="1081087" cy="1008062"/>
            </a:xfrm>
            <a:prstGeom prst="wedgeEllipseCallout">
              <a:avLst>
                <a:gd name="adj1" fmla="val 117250"/>
                <a:gd name="adj2" fmla="val 16611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BBBBB"/>
                </a:gs>
              </a:gsLst>
              <a:lin ang="5400000" scaled="1"/>
            </a:gra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认识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抽象</a:t>
              </a: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2359025" y="4620337"/>
              <a:ext cx="129857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信息世界</a:t>
              </a: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2359025" y="5844299"/>
              <a:ext cx="12985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机器世界</a:t>
              </a:r>
            </a:p>
          </p:txBody>
        </p:sp>
        <p:sp>
          <p:nvSpPr>
            <p:cNvPr id="12" name="Cloud"/>
            <p:cNvSpPr>
              <a:spLocks noChangeAspect="1" noEditPoints="1" noChangeArrowheads="1"/>
            </p:cNvSpPr>
            <p:nvPr/>
          </p:nvSpPr>
          <p:spPr bwMode="auto">
            <a:xfrm>
              <a:off x="4519612" y="2243849"/>
              <a:ext cx="1751001" cy="91757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7 w 21600"/>
                <a:gd name="T13" fmla="*/ 3262 h 21600"/>
                <a:gd name="T14" fmla="*/ 17087 w 21600"/>
                <a:gd name="T15" fmla="*/ 1733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现实世界</a:t>
              </a: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5384800" y="3180474"/>
              <a:ext cx="0" cy="2873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5384800" y="4259974"/>
              <a:ext cx="0" cy="2873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5456238" y="5125162"/>
              <a:ext cx="0" cy="431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Group 14"/>
            <p:cNvGrpSpPr>
              <a:grpSpLocks/>
            </p:cNvGrpSpPr>
            <p:nvPr/>
          </p:nvGrpSpPr>
          <p:grpSpPr bwMode="auto">
            <a:xfrm>
              <a:off x="7502359" y="3977400"/>
              <a:ext cx="2514600" cy="606425"/>
              <a:chOff x="3783" y="2617"/>
              <a:chExt cx="1769" cy="382"/>
            </a:xfrm>
          </p:grpSpPr>
          <p:sp>
            <p:nvSpPr>
              <p:cNvPr id="23" name="Text Box 15"/>
              <p:cNvSpPr txBox="1">
                <a:spLocks noChangeArrowheads="1"/>
              </p:cNvSpPr>
              <p:nvPr/>
            </p:nvSpPr>
            <p:spPr bwMode="auto">
              <a:xfrm>
                <a:off x="3783" y="2617"/>
                <a:ext cx="1769" cy="382"/>
              </a:xfrm>
              <a:prstGeom prst="rect">
                <a:avLst/>
              </a:prstGeom>
              <a:noFill/>
              <a:ln w="25400" algn="ctr">
                <a:solidFill>
                  <a:schemeClr val="fol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Clr>
                    <a:srgbClr val="CC00CC"/>
                  </a:buClr>
                  <a:buSzPct val="110000"/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marL="288000" indent="-288000"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600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现实世界       概念模型</a:t>
                </a:r>
              </a:p>
              <a:p>
                <a:pPr marL="288000" indent="-288000"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600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数据库设计人员完成</a:t>
                </a:r>
              </a:p>
            </p:txBody>
          </p:sp>
          <p:sp>
            <p:nvSpPr>
              <p:cNvPr id="24" name="AutoShape 16"/>
              <p:cNvSpPr>
                <a:spLocks noChangeArrowheads="1"/>
              </p:cNvSpPr>
              <p:nvPr/>
            </p:nvSpPr>
            <p:spPr bwMode="auto">
              <a:xfrm>
                <a:off x="4556" y="2659"/>
                <a:ext cx="181" cy="90"/>
              </a:xfrm>
              <a:prstGeom prst="rightArrow">
                <a:avLst>
                  <a:gd name="adj1" fmla="val 50000"/>
                  <a:gd name="adj2" fmla="val 50278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BBBBB"/>
                  </a:gs>
                </a:gsLst>
                <a:lin ang="5400000" scaled="1"/>
              </a:gra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CC00CC"/>
                  </a:buClr>
                  <a:buSzPct val="110000"/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Group 17"/>
            <p:cNvGrpSpPr>
              <a:grpSpLocks/>
            </p:cNvGrpSpPr>
            <p:nvPr/>
          </p:nvGrpSpPr>
          <p:grpSpPr bwMode="auto">
            <a:xfrm>
              <a:off x="7500938" y="5652212"/>
              <a:ext cx="2641600" cy="584200"/>
              <a:chOff x="3833" y="3218"/>
              <a:chExt cx="1664" cy="368"/>
            </a:xfrm>
          </p:grpSpPr>
          <p:sp>
            <p:nvSpPr>
              <p:cNvPr id="21" name="Text Box 18"/>
              <p:cNvSpPr txBox="1">
                <a:spLocks noChangeArrowheads="1"/>
              </p:cNvSpPr>
              <p:nvPr/>
            </p:nvSpPr>
            <p:spPr bwMode="auto">
              <a:xfrm>
                <a:off x="3833" y="3218"/>
                <a:ext cx="1664" cy="368"/>
              </a:xfrm>
              <a:prstGeom prst="rect">
                <a:avLst/>
              </a:prstGeom>
              <a:noFill/>
              <a:ln w="25400" algn="ctr">
                <a:solidFill>
                  <a:schemeClr val="fol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Clr>
                    <a:srgbClr val="CC00CC"/>
                  </a:buClr>
                  <a:buSzPct val="110000"/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lvl="1" indent="-369888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600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逻辑模型         物理模型</a:t>
                </a:r>
              </a:p>
              <a:p>
                <a:pPr lvl="1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600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</a:t>
                </a:r>
                <a:r>
                  <a:rPr lang="en-US" altLang="zh-CN" sz="1600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DBMS</a:t>
                </a:r>
                <a:r>
                  <a:rPr lang="zh-CN" altLang="en-US" sz="1600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完成</a:t>
                </a:r>
              </a:p>
            </p:txBody>
          </p:sp>
          <p:sp>
            <p:nvSpPr>
              <p:cNvPr id="22" name="AutoShape 19"/>
              <p:cNvSpPr>
                <a:spLocks noChangeArrowheads="1"/>
              </p:cNvSpPr>
              <p:nvPr/>
            </p:nvSpPr>
            <p:spPr bwMode="auto">
              <a:xfrm>
                <a:off x="4633" y="3263"/>
                <a:ext cx="181" cy="90"/>
              </a:xfrm>
              <a:prstGeom prst="rightArrow">
                <a:avLst>
                  <a:gd name="adj1" fmla="val 50000"/>
                  <a:gd name="adj2" fmla="val 50278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BBBBB"/>
                  </a:gs>
                </a:gsLst>
                <a:lin ang="5400000" scaled="1"/>
              </a:gra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CC00CC"/>
                  </a:buClr>
                  <a:buSzPct val="110000"/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" name="Group 20"/>
            <p:cNvGrpSpPr>
              <a:grpSpLocks/>
            </p:cNvGrpSpPr>
            <p:nvPr/>
          </p:nvGrpSpPr>
          <p:grpSpPr bwMode="auto">
            <a:xfrm>
              <a:off x="7500938" y="4772737"/>
              <a:ext cx="2563812" cy="606425"/>
              <a:chOff x="3782" y="2568"/>
              <a:chExt cx="1769" cy="382"/>
            </a:xfrm>
          </p:grpSpPr>
          <p:sp>
            <p:nvSpPr>
              <p:cNvPr id="19" name="Text Box 21"/>
              <p:cNvSpPr txBox="1">
                <a:spLocks noChangeArrowheads="1"/>
              </p:cNvSpPr>
              <p:nvPr/>
            </p:nvSpPr>
            <p:spPr bwMode="auto">
              <a:xfrm>
                <a:off x="3782" y="2568"/>
                <a:ext cx="1769" cy="382"/>
              </a:xfrm>
              <a:prstGeom prst="rect">
                <a:avLst/>
              </a:prstGeom>
              <a:noFill/>
              <a:ln w="25400" algn="ctr">
                <a:solidFill>
                  <a:schemeClr val="fol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Clr>
                    <a:srgbClr val="CC00CC"/>
                  </a:buClr>
                  <a:buSzPct val="110000"/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600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概念模型       逻辑模型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600" b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数据库设计人员完成</a:t>
                </a:r>
              </a:p>
            </p:txBody>
          </p:sp>
          <p:sp>
            <p:nvSpPr>
              <p:cNvPr id="20" name="AutoShape 22"/>
              <p:cNvSpPr>
                <a:spLocks noChangeArrowheads="1"/>
              </p:cNvSpPr>
              <p:nvPr/>
            </p:nvSpPr>
            <p:spPr bwMode="auto">
              <a:xfrm>
                <a:off x="4577" y="2631"/>
                <a:ext cx="181" cy="90"/>
              </a:xfrm>
              <a:prstGeom prst="rightArrow">
                <a:avLst>
                  <a:gd name="adj1" fmla="val 50000"/>
                  <a:gd name="adj2" fmla="val 50278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BBBBB"/>
                  </a:gs>
                </a:gsLst>
                <a:lin ang="5400000" scaled="1"/>
              </a:gradFill>
              <a:ln w="25400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CC00CC"/>
                  </a:buClr>
                  <a:buSzPct val="110000"/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984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概念模型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2446" y="1028700"/>
            <a:ext cx="11007107" cy="546922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0000FF"/>
                </a:solidFill>
              </a:rPr>
              <a:t>作用</a:t>
            </a:r>
          </a:p>
          <a:p>
            <a:pPr lvl="1">
              <a:defRPr/>
            </a:pPr>
            <a:r>
              <a:rPr lang="zh-CN" altLang="en-US" dirty="0"/>
              <a:t>是现实世界到机器世界的一个中间层次。用于信息世界的建模，是数据库设计人员进行数据库设计的有力工具，也是数据库设计人员和用户之间进行交流</a:t>
            </a:r>
            <a:r>
              <a:rPr lang="zh-CN" altLang="en-US"/>
              <a:t>的语言</a:t>
            </a:r>
            <a:endParaRPr lang="en-US" altLang="zh-CN"/>
          </a:p>
          <a:p>
            <a:pPr lvl="1">
              <a:defRPr/>
            </a:pPr>
            <a:endParaRPr lang="zh-CN" altLang="en-US" sz="800" dirty="0"/>
          </a:p>
          <a:p>
            <a:pPr>
              <a:defRPr/>
            </a:pPr>
            <a:r>
              <a:rPr lang="zh-CN" altLang="en-US" dirty="0">
                <a:solidFill>
                  <a:srgbClr val="0000FF"/>
                </a:solidFill>
              </a:rPr>
              <a:t>主要基本概念</a:t>
            </a:r>
          </a:p>
          <a:p>
            <a:pPr lvl="1">
              <a:defRPr/>
            </a:pPr>
            <a:r>
              <a:rPr lang="zh-CN" altLang="en-US" dirty="0">
                <a:solidFill>
                  <a:srgbClr val="FF0066"/>
                </a:solidFill>
              </a:rPr>
              <a:t>实体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66"/>
                </a:solidFill>
              </a:rPr>
              <a:t>属性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66"/>
                </a:solidFill>
              </a:rPr>
              <a:t>码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66"/>
                </a:solidFill>
              </a:rPr>
              <a:t>域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66"/>
                </a:solidFill>
              </a:rPr>
              <a:t>实体型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66"/>
                </a:solidFill>
              </a:rPr>
              <a:t>实体集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66"/>
                </a:solidFill>
              </a:rPr>
              <a:t>联系</a:t>
            </a:r>
            <a:endParaRPr lang="en-US" altLang="zh-CN">
              <a:solidFill>
                <a:srgbClr val="FF0066"/>
              </a:solidFill>
            </a:endParaRPr>
          </a:p>
          <a:p>
            <a:pPr lvl="1">
              <a:defRPr/>
            </a:pPr>
            <a:endParaRPr lang="zh-CN" altLang="en-US" sz="800" dirty="0">
              <a:solidFill>
                <a:srgbClr val="FF0066"/>
              </a:solidFill>
            </a:endParaRPr>
          </a:p>
          <a:p>
            <a:pPr>
              <a:defRPr/>
            </a:pPr>
            <a:r>
              <a:rPr lang="zh-CN" altLang="en-US" dirty="0">
                <a:solidFill>
                  <a:srgbClr val="0000FF"/>
                </a:solidFill>
              </a:rPr>
              <a:t>表示方法</a:t>
            </a:r>
          </a:p>
          <a:p>
            <a:pPr lvl="1">
              <a:defRPr/>
            </a:pPr>
            <a:r>
              <a:rPr lang="en-US" altLang="zh-CN" dirty="0">
                <a:solidFill>
                  <a:srgbClr val="FF0066"/>
                </a:solidFill>
              </a:rPr>
              <a:t>E-R</a:t>
            </a:r>
            <a:r>
              <a:rPr lang="zh-CN" altLang="en-US" dirty="0">
                <a:solidFill>
                  <a:srgbClr val="FF0066"/>
                </a:solidFill>
              </a:rPr>
              <a:t>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7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87B29-74B8-4F80-8120-F6D805A8D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200"/>
              <a:t>数据库系统概述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C8CF5E-1ECB-41C9-A1F3-3035B05A8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b="1">
                <a:solidFill>
                  <a:srgbClr val="FF0000"/>
                </a:solidFill>
              </a:rPr>
              <a:t>四个基本名词</a:t>
            </a:r>
          </a:p>
          <a:p>
            <a:pPr lvl="1">
              <a:lnSpc>
                <a:spcPct val="100000"/>
              </a:lnSpc>
            </a:pPr>
            <a:r>
              <a:rPr lang="zh-CN" altLang="en-US" b="1">
                <a:solidFill>
                  <a:srgbClr val="0000FF"/>
                </a:solidFill>
              </a:rPr>
              <a:t>数据（</a:t>
            </a:r>
            <a:r>
              <a:rPr lang="en-US" altLang="zh-CN" b="1">
                <a:solidFill>
                  <a:srgbClr val="0000FF"/>
                </a:solidFill>
              </a:rPr>
              <a:t>Data</a:t>
            </a:r>
            <a:r>
              <a:rPr lang="zh-CN" altLang="en-US" b="1">
                <a:solidFill>
                  <a:srgbClr val="0000FF"/>
                </a:solidFill>
              </a:rPr>
              <a:t>）</a:t>
            </a:r>
          </a:p>
          <a:p>
            <a:pPr lvl="1">
              <a:lnSpc>
                <a:spcPct val="100000"/>
              </a:lnSpc>
            </a:pPr>
            <a:r>
              <a:rPr lang="zh-CN" altLang="en-US" b="1">
                <a:solidFill>
                  <a:srgbClr val="0000FF"/>
                </a:solidFill>
              </a:rPr>
              <a:t>数据库（</a:t>
            </a:r>
            <a:r>
              <a:rPr lang="en-US" altLang="zh-CN" b="1">
                <a:solidFill>
                  <a:srgbClr val="0000FF"/>
                </a:solidFill>
              </a:rPr>
              <a:t>Database</a:t>
            </a:r>
            <a:r>
              <a:rPr lang="zh-CN" altLang="en-US" b="1">
                <a:solidFill>
                  <a:srgbClr val="0000FF"/>
                </a:solidFill>
              </a:rPr>
              <a:t>）</a:t>
            </a:r>
          </a:p>
          <a:p>
            <a:pPr lvl="1">
              <a:lnSpc>
                <a:spcPct val="100000"/>
              </a:lnSpc>
            </a:pPr>
            <a:r>
              <a:rPr lang="zh-CN" altLang="en-US" b="1">
                <a:solidFill>
                  <a:srgbClr val="0000FF"/>
                </a:solidFill>
              </a:rPr>
              <a:t>数据库管理系统（</a:t>
            </a:r>
            <a:r>
              <a:rPr lang="en-US" altLang="zh-CN" b="1">
                <a:solidFill>
                  <a:srgbClr val="0000FF"/>
                </a:solidFill>
              </a:rPr>
              <a:t>DBMS</a:t>
            </a:r>
            <a:r>
              <a:rPr lang="zh-CN" altLang="en-US" b="1">
                <a:solidFill>
                  <a:srgbClr val="0000FF"/>
                </a:solidFill>
              </a:rPr>
              <a:t>）</a:t>
            </a:r>
          </a:p>
          <a:p>
            <a:pPr lvl="1">
              <a:lnSpc>
                <a:spcPct val="100000"/>
              </a:lnSpc>
            </a:pPr>
            <a:r>
              <a:rPr lang="zh-CN" altLang="en-US" b="1">
                <a:solidFill>
                  <a:srgbClr val="0000FF"/>
                </a:solidFill>
              </a:rPr>
              <a:t>数据库系统（</a:t>
            </a:r>
            <a:r>
              <a:rPr lang="en-US" altLang="zh-CN" b="1">
                <a:solidFill>
                  <a:srgbClr val="0000FF"/>
                </a:solidFill>
              </a:rPr>
              <a:t>DBS</a:t>
            </a:r>
            <a:r>
              <a:rPr lang="zh-CN" altLang="en-US" b="1">
                <a:solidFill>
                  <a:srgbClr val="0000FF"/>
                </a:solidFill>
              </a:rPr>
              <a:t>）</a:t>
            </a:r>
          </a:p>
          <a:p>
            <a:pPr>
              <a:lnSpc>
                <a:spcPct val="100000"/>
              </a:lnSpc>
            </a:pPr>
            <a:r>
              <a:rPr lang="zh-CN" altLang="en-US" b="1">
                <a:solidFill>
                  <a:schemeClr val="bg2">
                    <a:lumMod val="90000"/>
                  </a:schemeClr>
                </a:solidFill>
              </a:rPr>
              <a:t>数据管理技术的产生与发展</a:t>
            </a:r>
          </a:p>
          <a:p>
            <a:pPr lvl="1">
              <a:lnSpc>
                <a:spcPct val="100000"/>
              </a:lnSpc>
            </a:pPr>
            <a:r>
              <a:rPr lang="zh-CN" altLang="en-US" b="1">
                <a:solidFill>
                  <a:schemeClr val="bg2">
                    <a:lumMod val="90000"/>
                  </a:schemeClr>
                </a:solidFill>
              </a:rPr>
              <a:t>人工管理阶段、文件系统阶段和数据库阶段</a:t>
            </a:r>
          </a:p>
          <a:p>
            <a:pPr>
              <a:lnSpc>
                <a:spcPct val="100000"/>
              </a:lnSpc>
            </a:pPr>
            <a:r>
              <a:rPr lang="zh-CN" altLang="en-US" b="1">
                <a:solidFill>
                  <a:schemeClr val="bg2">
                    <a:lumMod val="90000"/>
                  </a:schemeClr>
                </a:solidFill>
              </a:rPr>
              <a:t>数据库系统的特点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C78C57-4588-4C2D-8847-C5C36F9F5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37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38792" y="445121"/>
            <a:ext cx="5849424" cy="54692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(Entity)</a:t>
            </a:r>
            <a:endParaRPr lang="zh-CN" altLang="en-US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00000"/>
              </a:lnSpc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客观存在并可相互区别的事物，如一个学生、一门课、部门的一次订货、老师与系的工作关系。</a:t>
            </a:r>
          </a:p>
          <a:p>
            <a:pPr>
              <a:lnSpc>
                <a:spcPct val="100000"/>
              </a:lnSpc>
              <a:defRPr/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(Attribute)</a:t>
            </a:r>
            <a:endParaRPr lang="zh-CN" altLang="en-US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00000"/>
              </a:lnSpc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实体所具有的某一特性，一个实体可由若干个属性来刻画。</a:t>
            </a:r>
          </a:p>
          <a:p>
            <a:pPr>
              <a:lnSpc>
                <a:spcPct val="100000"/>
              </a:lnSpc>
              <a:defRPr/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(Key)</a:t>
            </a:r>
            <a:endParaRPr lang="zh-CN" altLang="en-US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00000"/>
              </a:lnSpc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唯一标识实体的属性或属性集，如学号是学生实体的码。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defRPr/>
            </a:pPr>
            <a:r>
              <a:rPr lang="zh-CN" altLang="en-US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</a:t>
            </a:r>
            <a:r>
              <a:rPr lang="en-US" altLang="zh-CN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(Domain)</a:t>
            </a:r>
          </a:p>
          <a:p>
            <a:pPr lvl="1">
              <a:lnSpc>
                <a:spcPct val="100000"/>
              </a:lnSpc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属性的取值范围，如性别的域为（男，女）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6306625" y="4716149"/>
            <a:ext cx="3741737" cy="1416896"/>
            <a:chOff x="2836" y="175"/>
            <a:chExt cx="2776" cy="1069"/>
          </a:xfrm>
        </p:grpSpPr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3692" y="916"/>
              <a:ext cx="1223" cy="328"/>
              <a:chOff x="3692" y="916"/>
              <a:chExt cx="1223" cy="328"/>
            </a:xfrm>
          </p:grpSpPr>
          <p:sp>
            <p:nvSpPr>
              <p:cNvPr id="19" name="Rectangle 6"/>
              <p:cNvSpPr>
                <a:spLocks noChangeArrowheads="1"/>
              </p:cNvSpPr>
              <p:nvPr/>
            </p:nvSpPr>
            <p:spPr bwMode="auto">
              <a:xfrm>
                <a:off x="3700" y="916"/>
                <a:ext cx="1144" cy="32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CC00CC"/>
                  </a:buClr>
                  <a:buSzPct val="110000"/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000">
                  <a:solidFill>
                    <a:srgbClr val="CF0E30"/>
                  </a:solidFill>
                  <a:latin typeface="Book Antiqua" pitchFamily="18" charset="0"/>
                  <a:ea typeface="Osaka" pitchFamily="-32" charset="-128"/>
                </a:endParaRPr>
              </a:p>
            </p:txBody>
          </p:sp>
          <p:sp>
            <p:nvSpPr>
              <p:cNvPr id="20" name="Rectangle 7"/>
              <p:cNvSpPr>
                <a:spLocks noChangeArrowheads="1"/>
              </p:cNvSpPr>
              <p:nvPr/>
            </p:nvSpPr>
            <p:spPr bwMode="auto">
              <a:xfrm>
                <a:off x="3692" y="929"/>
                <a:ext cx="1223" cy="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488" tIns="44450" rIns="90488" bIns="44450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CC00CC"/>
                  </a:buClr>
                  <a:buSzPct val="110000"/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SzPct val="50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 b="1" dirty="0">
                    <a:solidFill>
                      <a:schemeClr val="tx2"/>
                    </a:solidFill>
                    <a:ea typeface="Osaka" pitchFamily="-32" charset="-128"/>
                  </a:rPr>
                  <a:t>Employees</a:t>
                </a:r>
              </a:p>
            </p:txBody>
          </p:sp>
        </p:grp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2836" y="340"/>
              <a:ext cx="712" cy="328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000">
                <a:solidFill>
                  <a:srgbClr val="CF0E30"/>
                </a:solidFill>
                <a:latin typeface="Book Antiqua" pitchFamily="18" charset="0"/>
                <a:ea typeface="Osaka" pitchFamily="-32" charset="-128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962" y="355"/>
              <a:ext cx="460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 u="sng" dirty="0" err="1">
                  <a:solidFill>
                    <a:schemeClr val="tx2"/>
                  </a:solidFill>
                  <a:ea typeface="Osaka" pitchFamily="-32" charset="-128"/>
                </a:rPr>
                <a:t>ssn</a:t>
              </a:r>
              <a:endParaRPr lang="en-US" altLang="zh-CN" sz="2000" b="1" u="sng" dirty="0">
                <a:solidFill>
                  <a:schemeClr val="tx2"/>
                </a:solidFill>
                <a:ea typeface="Osaka" pitchFamily="-32" charset="-128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3892" y="196"/>
              <a:ext cx="712" cy="328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000">
                <a:solidFill>
                  <a:srgbClr val="CF0E30"/>
                </a:solidFill>
                <a:latin typeface="Book Antiqua" pitchFamily="18" charset="0"/>
                <a:ea typeface="Osaka" pitchFamily="-32" charset="-128"/>
              </a:endParaRP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4900" y="340"/>
              <a:ext cx="712" cy="328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000">
                <a:solidFill>
                  <a:srgbClr val="CF0E30"/>
                </a:solidFill>
                <a:latin typeface="Book Antiqua" pitchFamily="18" charset="0"/>
                <a:ea typeface="Osaka" pitchFamily="-32" charset="-128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3902" y="175"/>
              <a:ext cx="627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 dirty="0">
                  <a:solidFill>
                    <a:schemeClr val="tx2"/>
                  </a:solidFill>
                  <a:ea typeface="Osaka" pitchFamily="-32" charset="-128"/>
                </a:rPr>
                <a:t>name</a:t>
              </a: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5075" y="355"/>
              <a:ext cx="364" cy="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1" dirty="0">
                  <a:solidFill>
                    <a:schemeClr val="tx2"/>
                  </a:solidFill>
                  <a:ea typeface="Osaka" pitchFamily="-32" charset="-128"/>
                </a:rPr>
                <a:t>lot</a:t>
              </a: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3220" y="676"/>
              <a:ext cx="472" cy="232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272" y="532"/>
              <a:ext cx="0" cy="376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V="1">
              <a:off x="4852" y="668"/>
              <a:ext cx="376" cy="24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2" name="内容占位符 5">
            <a:extLst>
              <a:ext uri="{FF2B5EF4-FFF2-40B4-BE49-F238E27FC236}">
                <a16:creationId xmlns:a16="http://schemas.microsoft.com/office/drawing/2014/main" id="{748416E1-9BD2-4A5C-BF90-B95F533FCD81}"/>
              </a:ext>
            </a:extLst>
          </p:cNvPr>
          <p:cNvSpPr txBox="1">
            <a:spLocks/>
          </p:cNvSpPr>
          <p:nvPr/>
        </p:nvSpPr>
        <p:spPr>
          <a:xfrm>
            <a:off x="6096000" y="501784"/>
            <a:ext cx="5762760" cy="4170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l" defTabSz="514350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990033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48000" indent="-358775" algn="l" defTabSz="514350" rtl="0" eaLnBrk="1" latinLnBrk="0" hangingPunct="1">
              <a:lnSpc>
                <a:spcPct val="110000"/>
              </a:lnSpc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792000" indent="-185738" algn="l" defTabSz="514350" rtl="0" eaLnBrk="1" latinLnBrk="0" hangingPunct="1">
              <a:lnSpc>
                <a:spcPct val="11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900113" indent="-128588" algn="l" defTabSz="51435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zh-CN" altLang="en-US" sz="2400">
                <a:solidFill>
                  <a:srgbClr val="0000FF"/>
                </a:solidFill>
              </a:rPr>
              <a:t>实体型</a:t>
            </a:r>
            <a:r>
              <a:rPr lang="en-US" altLang="zh-CN" sz="2400">
                <a:solidFill>
                  <a:srgbClr val="0000FF"/>
                </a:solidFill>
              </a:rPr>
              <a:t>(Entity Type)</a:t>
            </a:r>
            <a:endParaRPr lang="zh-CN" altLang="en-US" sz="2400">
              <a:solidFill>
                <a:srgbClr val="0000FF"/>
              </a:solidFill>
            </a:endParaRPr>
          </a:p>
          <a:p>
            <a:pPr lvl="1">
              <a:lnSpc>
                <a:spcPct val="100000"/>
              </a:lnSpc>
              <a:defRPr/>
            </a:pPr>
            <a:r>
              <a:rPr lang="zh-CN" altLang="en-US" sz="2000"/>
              <a:t>用实体名及其属性名集合来抽象和刻画同类实体，如学生（学号，姓名，性别，出生年份，系别，入学时间）就是一个实体型。</a:t>
            </a:r>
          </a:p>
          <a:p>
            <a:pPr>
              <a:lnSpc>
                <a:spcPct val="100000"/>
              </a:lnSpc>
              <a:defRPr/>
            </a:pPr>
            <a:r>
              <a:rPr lang="zh-CN" altLang="en-US" sz="2400">
                <a:solidFill>
                  <a:srgbClr val="0000FF"/>
                </a:solidFill>
              </a:rPr>
              <a:t>实体集</a:t>
            </a:r>
            <a:r>
              <a:rPr lang="en-US" altLang="zh-CN" sz="2400">
                <a:solidFill>
                  <a:srgbClr val="0000FF"/>
                </a:solidFill>
              </a:rPr>
              <a:t>(Entity Set)</a:t>
            </a:r>
            <a:endParaRPr lang="zh-CN" altLang="en-US" sz="2400">
              <a:solidFill>
                <a:srgbClr val="0000FF"/>
              </a:solidFill>
            </a:endParaRPr>
          </a:p>
          <a:p>
            <a:pPr lvl="1">
              <a:lnSpc>
                <a:spcPct val="100000"/>
              </a:lnSpc>
              <a:defRPr/>
            </a:pPr>
            <a:r>
              <a:rPr lang="zh-CN" altLang="en-US" sz="2000"/>
              <a:t>同型实体的集合，如全体学生就是一个实体集</a:t>
            </a:r>
          </a:p>
          <a:p>
            <a:pPr>
              <a:lnSpc>
                <a:spcPct val="100000"/>
              </a:lnSpc>
              <a:defRPr/>
            </a:pPr>
            <a:r>
              <a:rPr lang="zh-CN" altLang="en-US" sz="2400">
                <a:solidFill>
                  <a:srgbClr val="0000FF"/>
                </a:solidFill>
              </a:rPr>
              <a:t>联系</a:t>
            </a:r>
            <a:r>
              <a:rPr lang="en-US" altLang="zh-CN" sz="2400">
                <a:solidFill>
                  <a:srgbClr val="0000FF"/>
                </a:solidFill>
              </a:rPr>
              <a:t>(Relationship)</a:t>
            </a:r>
            <a:endParaRPr lang="zh-CN" altLang="en-US" sz="2400">
              <a:solidFill>
                <a:srgbClr val="0000FF"/>
              </a:solidFill>
            </a:endParaRPr>
          </a:p>
          <a:p>
            <a:pPr lvl="1">
              <a:lnSpc>
                <a:spcPct val="100000"/>
              </a:lnSpc>
              <a:defRPr/>
            </a:pPr>
            <a:r>
              <a:rPr lang="zh-CN" altLang="en-US" sz="2000"/>
              <a:t>实体（型）内部的联系：同一实体的各属性间的联系</a:t>
            </a:r>
          </a:p>
          <a:p>
            <a:pPr lvl="1">
              <a:lnSpc>
                <a:spcPct val="100000"/>
              </a:lnSpc>
              <a:defRPr/>
            </a:pPr>
            <a:r>
              <a:rPr lang="zh-CN" altLang="en-US" sz="2000"/>
              <a:t>实体</a:t>
            </a:r>
            <a:r>
              <a:rPr lang="en-US" altLang="zh-CN" sz="2000"/>
              <a:t>(</a:t>
            </a:r>
            <a:r>
              <a:rPr lang="zh-CN" altLang="en-US" sz="2000"/>
              <a:t>型</a:t>
            </a:r>
            <a:r>
              <a:rPr lang="en-US" altLang="zh-CN" sz="2000"/>
              <a:t>)</a:t>
            </a:r>
            <a:r>
              <a:rPr lang="zh-CN" altLang="en-US" sz="2000"/>
              <a:t>之间的联系：不同实体集间的联系</a:t>
            </a:r>
          </a:p>
        </p:txBody>
      </p:sp>
    </p:spTree>
    <p:extLst>
      <p:ext uri="{BB962C8B-B14F-4D97-AF65-F5344CB8AC3E}">
        <p14:creationId xmlns:p14="http://schemas.microsoft.com/office/powerpoint/2010/main" val="13713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E3C10-CC2D-4875-9D5D-343D811F0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两个不同实体型之间的三类联系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94D7C2-916D-4C1F-8582-5F9845AB1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7FB28C6-CB79-4E80-916B-91ADCBFD3A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0300" y="1295400"/>
            <a:ext cx="7391400" cy="484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003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759958-CEB0-4FDC-9770-1ADD4ADFD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两个以上实体型间的三类联系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AB4B15-5AD4-47DF-B04F-BD7A3A25F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085" y="1066800"/>
            <a:ext cx="11007107" cy="1447800"/>
          </a:xfrm>
        </p:spPr>
        <p:txBody>
          <a:bodyPr/>
          <a:lstStyle/>
          <a:p>
            <a:r>
              <a:rPr lang="zh-CN" altLang="en-US">
                <a:cs typeface="Times New Roman" pitchFamily="18" charset="0"/>
              </a:rPr>
              <a:t>同样存在</a:t>
            </a:r>
            <a:r>
              <a:rPr lang="zh-CN" altLang="en-US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一对一</a:t>
            </a:r>
            <a:r>
              <a:rPr lang="zh-CN" altLang="en-US">
                <a:cs typeface="Times New Roman" pitchFamily="18" charset="0"/>
              </a:rPr>
              <a:t>、</a:t>
            </a:r>
            <a:r>
              <a:rPr lang="zh-CN" altLang="en-US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一对多</a:t>
            </a:r>
            <a:r>
              <a:rPr lang="zh-CN" altLang="en-US">
                <a:cs typeface="Times New Roman" pitchFamily="18" charset="0"/>
              </a:rPr>
              <a:t>、</a:t>
            </a:r>
            <a:r>
              <a:rPr lang="zh-CN" altLang="en-US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多对多</a:t>
            </a:r>
            <a:r>
              <a:rPr lang="zh-CN" altLang="en-US">
                <a:cs typeface="Times New Roman" pitchFamily="18" charset="0"/>
              </a:rPr>
              <a:t>联系。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ED47E3-10FC-4714-8E41-D3AEB14A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88FEAE2-C0F0-48B6-8287-5F309E90D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05000"/>
            <a:ext cx="3429000" cy="4242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9D0F4E49-60C9-4B1D-8238-390B4034E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437" y="1920922"/>
            <a:ext cx="4041114" cy="4226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915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51465-D0D2-4530-821B-31A8A6BCD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单个实体型内部的三类联系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0073D6-0BF0-4DCD-AFFE-3A9541F88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085" y="1066800"/>
            <a:ext cx="11007107" cy="1524000"/>
          </a:xfrm>
        </p:spPr>
        <p:txBody>
          <a:bodyPr/>
          <a:lstStyle/>
          <a:p>
            <a:r>
              <a:rPr lang="zh-CN" altLang="en-US">
                <a:cs typeface="Times New Roman" pitchFamily="18" charset="0"/>
              </a:rPr>
              <a:t>同样存在</a:t>
            </a:r>
            <a:r>
              <a:rPr lang="zh-CN" altLang="en-US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一对一</a:t>
            </a:r>
            <a:r>
              <a:rPr lang="zh-CN" altLang="en-US">
                <a:cs typeface="Times New Roman" pitchFamily="18" charset="0"/>
              </a:rPr>
              <a:t>、</a:t>
            </a:r>
            <a:r>
              <a:rPr lang="zh-CN" altLang="en-US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一对多</a:t>
            </a:r>
            <a:r>
              <a:rPr lang="zh-CN" altLang="en-US">
                <a:cs typeface="Times New Roman" pitchFamily="18" charset="0"/>
              </a:rPr>
              <a:t>、</a:t>
            </a:r>
            <a:r>
              <a:rPr lang="zh-CN" altLang="en-US" b="1">
                <a:solidFill>
                  <a:srgbClr val="FF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Times New Roman" pitchFamily="18" charset="0"/>
              </a:rPr>
              <a:t>多对多</a:t>
            </a:r>
            <a:r>
              <a:rPr lang="zh-CN" altLang="en-US">
                <a:cs typeface="Times New Roman" pitchFamily="18" charset="0"/>
              </a:rPr>
              <a:t>联系。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28A77E-F0C0-4451-A5B9-4320619F8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9774DE2-8A34-46DE-B3A5-7D8EE5C5F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"/>
          <a:stretch/>
        </p:blipFill>
        <p:spPr bwMode="auto">
          <a:xfrm>
            <a:off x="1906456" y="1981200"/>
            <a:ext cx="3584739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457D227C-C914-4C70-9E3B-9641CCE18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" b="8179"/>
          <a:stretch/>
        </p:blipFill>
        <p:spPr bwMode="auto">
          <a:xfrm>
            <a:off x="6096000" y="1974864"/>
            <a:ext cx="3733269" cy="3810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025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问题：怎么确定实体间的联系？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通过分析上下文的</a:t>
            </a:r>
            <a:r>
              <a:rPr lang="zh-CN" altLang="en-US" b="1" u="sng" dirty="0">
                <a:solidFill>
                  <a:srgbClr val="FF0000"/>
                </a:solidFill>
              </a:rPr>
              <a:t>语义</a:t>
            </a:r>
            <a:endParaRPr lang="en-US" altLang="zh-CN" dirty="0"/>
          </a:p>
          <a:p>
            <a:endParaRPr lang="en-US" altLang="zh-CN" sz="1000"/>
          </a:p>
          <a:p>
            <a:r>
              <a:rPr lang="zh-CN" altLang="en-US"/>
              <a:t>小</a:t>
            </a:r>
            <a:r>
              <a:rPr lang="zh-CN" altLang="en-US" dirty="0"/>
              <a:t>例：</a:t>
            </a:r>
            <a:endParaRPr lang="en-US" altLang="zh-CN" dirty="0"/>
          </a:p>
          <a:p>
            <a:pPr lvl="1"/>
            <a:r>
              <a:rPr lang="zh-CN" altLang="en-US" dirty="0"/>
              <a:t>一个顾客可以购买多种商品，一种商品可以被多个顾客购买</a:t>
            </a:r>
            <a:endParaRPr lang="en-US" altLang="zh-CN" dirty="0"/>
          </a:p>
          <a:p>
            <a:pPr lvl="1"/>
            <a:r>
              <a:rPr lang="zh-CN" altLang="en-US" dirty="0"/>
              <a:t>分析结果：</a:t>
            </a:r>
            <a:r>
              <a:rPr lang="zh-CN" altLang="en-US" u="sng" dirty="0">
                <a:solidFill>
                  <a:srgbClr val="FF0000"/>
                </a:solidFill>
              </a:rPr>
              <a:t>                  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  <a:r>
              <a:rPr lang="zh-CN" altLang="en-US" u="sng" dirty="0">
                <a:solidFill>
                  <a:srgbClr val="FF0000"/>
                </a:solidFill>
              </a:rPr>
              <a:t>          </a:t>
            </a:r>
            <a:r>
              <a:rPr lang="zh-CN" altLang="en-US" u="sng" dirty="0"/>
              <a:t>    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2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E-R</a:t>
            </a:r>
            <a:r>
              <a:rPr lang="zh-CN" altLang="en-US" dirty="0"/>
              <a:t>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solidFill>
                  <a:srgbClr val="0000CC"/>
                </a:solidFill>
              </a:rPr>
              <a:t>E-R</a:t>
            </a:r>
            <a:r>
              <a:rPr lang="zh-CN" altLang="en-US" b="1" dirty="0">
                <a:solidFill>
                  <a:srgbClr val="0000CC"/>
                </a:solidFill>
              </a:rPr>
              <a:t>图</a:t>
            </a:r>
            <a:r>
              <a:rPr lang="en-US" altLang="zh-CN" b="1" dirty="0"/>
              <a:t>(</a:t>
            </a:r>
            <a:r>
              <a:rPr lang="en-US" altLang="zh-CN" b="1" dirty="0">
                <a:solidFill>
                  <a:srgbClr val="FF0000"/>
                </a:solidFill>
              </a:rPr>
              <a:t>E</a:t>
            </a:r>
            <a:r>
              <a:rPr lang="en-US" altLang="zh-CN" b="1" dirty="0"/>
              <a:t>ntity-</a:t>
            </a:r>
            <a:r>
              <a:rPr lang="en-US" altLang="zh-CN" b="1" dirty="0">
                <a:solidFill>
                  <a:srgbClr val="FF0000"/>
                </a:solidFill>
              </a:rPr>
              <a:t>R</a:t>
            </a:r>
            <a:r>
              <a:rPr lang="en-US" altLang="zh-CN" b="1" dirty="0"/>
              <a:t>elationship </a:t>
            </a:r>
            <a:r>
              <a:rPr lang="en-US" altLang="zh-CN" b="1" dirty="0">
                <a:solidFill>
                  <a:srgbClr val="FF0000"/>
                </a:solidFill>
              </a:rPr>
              <a:t>D</a:t>
            </a:r>
            <a:r>
              <a:rPr lang="en-US" altLang="zh-CN" b="1" dirty="0"/>
              <a:t>iagram)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E-R</a:t>
            </a:r>
            <a:r>
              <a:rPr lang="zh-CN" altLang="en-US" dirty="0"/>
              <a:t>方法</a:t>
            </a:r>
            <a:r>
              <a:rPr lang="en-US" altLang="zh-CN" dirty="0"/>
              <a:t>(E-R Approach)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en-US" altLang="zh-CN" dirty="0"/>
              <a:t>E-R</a:t>
            </a:r>
            <a:r>
              <a:rPr lang="zh-CN" altLang="en-US" dirty="0"/>
              <a:t>建模</a:t>
            </a:r>
            <a:r>
              <a:rPr lang="en-US" altLang="zh-CN" dirty="0"/>
              <a:t>(E-R Modeling)</a:t>
            </a:r>
          </a:p>
          <a:p>
            <a:pPr lvl="1">
              <a:lnSpc>
                <a:spcPct val="130000"/>
              </a:lnSpc>
            </a:pPr>
            <a:r>
              <a:rPr lang="en-US" altLang="zh-CN" dirty="0" err="1"/>
              <a:t>P.P.S</a:t>
            </a:r>
            <a:r>
              <a:rPr lang="en-US" altLang="zh-CN" err="1"/>
              <a:t>.</a:t>
            </a:r>
            <a:r>
              <a:rPr lang="en-US" altLang="zh-CN"/>
              <a:t>Chen(</a:t>
            </a:r>
            <a:r>
              <a:rPr lang="zh-CN" altLang="en-US"/>
              <a:t>陈品山</a:t>
            </a:r>
            <a:r>
              <a:rPr lang="en-US" altLang="zh-CN"/>
              <a:t>)1976</a:t>
            </a:r>
            <a:r>
              <a:rPr lang="zh-CN" altLang="en-US" dirty="0"/>
              <a:t>年提出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Peter Chen. The Entity-Relationship Model--Toward a Unified View of Data. ACM Transactions on Database Systems, Vol. 1(1), p.9-36,1976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8" descr="peterch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1854530"/>
            <a:ext cx="1028700" cy="1362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01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085" y="457200"/>
            <a:ext cx="11007107" cy="6078826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000099"/>
                </a:solidFill>
              </a:rPr>
              <a:t>E-R</a:t>
            </a:r>
            <a:r>
              <a:rPr lang="zh-CN" altLang="en-US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图表示要点</a:t>
            </a:r>
            <a:endParaRPr lang="en-US" altLang="zh-CN" b="1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实体：矩形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属性：椭圆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联系：菱形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altLang="zh-CN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1:1</a:t>
            </a:r>
            <a:r>
              <a:rPr lang="zh-CN" altLang="en-US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1:</a:t>
            </a:r>
            <a:r>
              <a:rPr lang="en-US" altLang="zh-CN" sz="2400" i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zh-CN" altLang="en-US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或</a:t>
            </a:r>
            <a:r>
              <a:rPr lang="en-US" altLang="zh-CN" sz="2400" i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400" i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b="1" dirty="0">
                <a:solidFill>
                  <a:srgbClr val="000099"/>
                </a:solidFill>
              </a:rPr>
              <a:t>命名规则：</a:t>
            </a:r>
            <a:endParaRPr lang="en-US" altLang="zh-CN" b="1" dirty="0">
              <a:solidFill>
                <a:srgbClr val="000099"/>
              </a:solidFill>
            </a:endParaRPr>
          </a:p>
          <a:p>
            <a:pPr lvl="1"/>
            <a:r>
              <a:rPr lang="zh-CN" altLang="en-US" dirty="0"/>
              <a:t>尽可能地传递更多的含义</a:t>
            </a:r>
            <a:endParaRPr lang="en-US" altLang="zh-CN" dirty="0"/>
          </a:p>
          <a:p>
            <a:pPr lvl="1"/>
            <a:r>
              <a:rPr lang="zh-CN" altLang="en-US" dirty="0"/>
              <a:t>实体用名词；联系用动词</a:t>
            </a:r>
            <a:endParaRPr lang="en-US" altLang="zh-CN" dirty="0"/>
          </a:p>
          <a:p>
            <a:pPr lvl="1"/>
            <a:r>
              <a:rPr lang="zh-CN" altLang="en-US" dirty="0"/>
              <a:t>英文命名</a:t>
            </a:r>
            <a:endParaRPr lang="en-US" altLang="zh-CN" dirty="0"/>
          </a:p>
          <a:p>
            <a:pPr lvl="2"/>
            <a:r>
              <a:rPr lang="zh-CN" altLang="en-US" dirty="0"/>
              <a:t>应用单数不用复数，如，</a:t>
            </a:r>
            <a:r>
              <a:rPr lang="en-US" altLang="zh-CN" dirty="0"/>
              <a:t>customer</a:t>
            </a:r>
            <a:r>
              <a:rPr lang="zh-CN" altLang="en-US" dirty="0"/>
              <a:t>而不是</a:t>
            </a:r>
            <a:r>
              <a:rPr lang="en-US" altLang="zh-CN" dirty="0"/>
              <a:t>customers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92"/>
          <a:stretch/>
        </p:blipFill>
        <p:spPr bwMode="auto">
          <a:xfrm>
            <a:off x="5410200" y="609600"/>
            <a:ext cx="3429000" cy="313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28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ext Box 15"/>
          <p:cNvSpPr txBox="1">
            <a:spLocks noChangeArrowheads="1"/>
          </p:cNvSpPr>
          <p:nvPr/>
        </p:nvSpPr>
        <p:spPr bwMode="auto">
          <a:xfrm>
            <a:off x="2400300" y="3130550"/>
            <a:ext cx="7010400" cy="3140075"/>
          </a:xfrm>
          <a:prstGeom prst="rect">
            <a:avLst/>
          </a:prstGeom>
          <a:solidFill>
            <a:srgbClr val="FFFF00"/>
          </a:solidFill>
          <a:ln w="28575" algn="ctr">
            <a:solidFill>
              <a:srgbClr val="000099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矩形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：表示实体集。</a:t>
            </a:r>
            <a:b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菱形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：表示联系集。两端写上联系的基数（</a:t>
            </a:r>
            <a:r>
              <a:rPr lang="en-US" altLang="zh-CN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1:N, M:N, 1:1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eaLnBrk="0" hangingPunct="0">
              <a:spcBef>
                <a:spcPct val="5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椭圆形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：表示属性。实体的码加下划线，联系也可有属性</a:t>
            </a:r>
            <a:endParaRPr lang="en-US" altLang="zh-CN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spcBef>
                <a:spcPct val="5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线段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：将属性连接到实体集或将实体集连接到实体集。</a:t>
            </a:r>
            <a:endParaRPr lang="en-US" altLang="zh-CN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spcBef>
                <a:spcPct val="5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双椭圆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：表示多值属性。</a:t>
            </a:r>
            <a:endParaRPr lang="en-US" altLang="zh-CN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spcBef>
                <a:spcPct val="5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虚椭圆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：表示派生属性。</a:t>
            </a:r>
            <a:endParaRPr lang="en-US" altLang="zh-CN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spcBef>
                <a:spcPct val="5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双线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：表示一个实体集全部参与到联系集中。</a:t>
            </a:r>
            <a:endParaRPr lang="en-US" altLang="zh-CN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spcBef>
                <a:spcPct val="50000"/>
              </a:spcBef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双矩形</a:t>
            </a:r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：表示弱实体集。</a:t>
            </a:r>
          </a:p>
        </p:txBody>
      </p:sp>
      <p:grpSp>
        <p:nvGrpSpPr>
          <p:cNvPr id="6" name="组合 18"/>
          <p:cNvGrpSpPr>
            <a:grpSpLocks/>
          </p:cNvGrpSpPr>
          <p:nvPr/>
        </p:nvGrpSpPr>
        <p:grpSpPr bwMode="auto">
          <a:xfrm>
            <a:off x="1752600" y="609600"/>
            <a:ext cx="8220075" cy="2209800"/>
            <a:chOff x="263525" y="1620838"/>
            <a:chExt cx="8220075" cy="2463800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030288" y="1695450"/>
              <a:ext cx="1563687" cy="900113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&lt;</a:t>
              </a:r>
              <a:r>
                <a:rPr lang="zh-CN" altLang="en-US" sz="1800" b="1">
                  <a:solidFill>
                    <a:srgbClr val="000099"/>
                  </a:solidFill>
                  <a:latin typeface="Helvetica" pitchFamily="34" charset="0"/>
                </a:rPr>
                <a:t>实体名</a:t>
              </a: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&gt;</a:t>
              </a:r>
            </a:p>
          </p:txBody>
        </p:sp>
        <p:sp>
          <p:nvSpPr>
            <p:cNvPr id="8" name="AutoShape 4"/>
            <p:cNvSpPr>
              <a:spLocks noChangeArrowheads="1"/>
            </p:cNvSpPr>
            <p:nvPr/>
          </p:nvSpPr>
          <p:spPr bwMode="auto">
            <a:xfrm>
              <a:off x="3878263" y="1681163"/>
              <a:ext cx="1741487" cy="796925"/>
            </a:xfrm>
            <a:prstGeom prst="flowChartDecision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&lt;</a:t>
              </a:r>
              <a:r>
                <a:rPr lang="zh-CN" altLang="en-US" sz="1800" b="1">
                  <a:solidFill>
                    <a:srgbClr val="000099"/>
                  </a:solidFill>
                  <a:latin typeface="Helvetica" pitchFamily="34" charset="0"/>
                </a:rPr>
                <a:t>联系名</a:t>
              </a: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&gt;</a:t>
              </a:r>
            </a:p>
          </p:txBody>
        </p:sp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263525" y="3376613"/>
              <a:ext cx="1887538" cy="708025"/>
            </a:xfrm>
            <a:prstGeom prst="ellipse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u="sng">
                  <a:solidFill>
                    <a:srgbClr val="000099"/>
                  </a:solidFill>
                  <a:latin typeface="Helvetica" pitchFamily="34" charset="0"/>
                </a:rPr>
                <a:t>&lt;</a:t>
              </a:r>
              <a:r>
                <a:rPr lang="zh-CN" altLang="en-US" sz="1800" b="1" u="sng">
                  <a:solidFill>
                    <a:srgbClr val="000099"/>
                  </a:solidFill>
                  <a:latin typeface="Helvetica" pitchFamily="34" charset="0"/>
                </a:rPr>
                <a:t>属性名</a:t>
              </a:r>
              <a:r>
                <a:rPr lang="en-US" altLang="zh-CN" sz="1800" b="1" u="sng">
                  <a:solidFill>
                    <a:srgbClr val="000099"/>
                  </a:solidFill>
                  <a:latin typeface="Helvetica" pitchFamily="34" charset="0"/>
                </a:rPr>
                <a:t>&gt;</a:t>
              </a:r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2565400" y="2093913"/>
              <a:ext cx="13128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6919913" y="1620838"/>
              <a:ext cx="1563687" cy="900112"/>
            </a:xfrm>
            <a:prstGeom prst="rect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&lt;</a:t>
              </a:r>
              <a:r>
                <a:rPr lang="zh-CN" altLang="en-US" sz="1800" b="1">
                  <a:solidFill>
                    <a:srgbClr val="000099"/>
                  </a:solidFill>
                  <a:latin typeface="Helvetica" pitchFamily="34" charset="0"/>
                </a:rPr>
                <a:t>实体名</a:t>
              </a: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&gt;</a:t>
              </a:r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V="1">
              <a:off x="5619750" y="2065338"/>
              <a:ext cx="1268413" cy="1428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2638425" y="1677988"/>
              <a:ext cx="13652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&lt;</a:t>
              </a:r>
              <a:r>
                <a:rPr lang="zh-CN" altLang="en-US" sz="1800" b="1">
                  <a:solidFill>
                    <a:srgbClr val="000099"/>
                  </a:solidFill>
                  <a:latin typeface="Helvetica" pitchFamily="34" charset="0"/>
                </a:rPr>
                <a:t>联系基数</a:t>
              </a: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&gt;</a:t>
              </a:r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5618163" y="1676400"/>
              <a:ext cx="13652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&lt;</a:t>
              </a:r>
              <a:r>
                <a:rPr lang="zh-CN" altLang="en-US" sz="1800" b="1">
                  <a:solidFill>
                    <a:srgbClr val="000099"/>
                  </a:solidFill>
                  <a:latin typeface="Helvetica" pitchFamily="34" charset="0"/>
                </a:rPr>
                <a:t>联系基数</a:t>
              </a: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&gt;</a:t>
              </a:r>
            </a:p>
          </p:txBody>
        </p:sp>
        <p:sp>
          <p:nvSpPr>
            <p:cNvPr id="15" name="Oval 11"/>
            <p:cNvSpPr>
              <a:spLocks noChangeArrowheads="1"/>
            </p:cNvSpPr>
            <p:nvPr/>
          </p:nvSpPr>
          <p:spPr bwMode="auto">
            <a:xfrm>
              <a:off x="2432050" y="3375025"/>
              <a:ext cx="1887538" cy="708025"/>
            </a:xfrm>
            <a:prstGeom prst="ellipse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&lt;</a:t>
              </a:r>
              <a:r>
                <a:rPr lang="zh-CN" altLang="en-US" sz="1800" b="1">
                  <a:solidFill>
                    <a:srgbClr val="000099"/>
                  </a:solidFill>
                  <a:latin typeface="Helvetica" pitchFamily="34" charset="0"/>
                </a:rPr>
                <a:t>属性名</a:t>
              </a: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&gt;</a:t>
              </a:r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 flipV="1">
              <a:off x="1062038" y="2609850"/>
              <a:ext cx="560387" cy="7826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 flipH="1" flipV="1">
              <a:off x="2152650" y="2595563"/>
              <a:ext cx="620713" cy="841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1547813" y="3111500"/>
              <a:ext cx="5461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4910138" y="3359150"/>
              <a:ext cx="1887537" cy="708025"/>
            </a:xfrm>
            <a:prstGeom prst="ellipse">
              <a:avLst/>
            </a:prstGeom>
            <a:solidFill>
              <a:srgbClr val="FFFFCC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&lt;</a:t>
              </a:r>
              <a:r>
                <a:rPr lang="zh-CN" altLang="en-US" sz="1800" b="1">
                  <a:solidFill>
                    <a:srgbClr val="000099"/>
                  </a:solidFill>
                  <a:latin typeface="Helvetica" pitchFamily="34" charset="0"/>
                </a:rPr>
                <a:t>属性名</a:t>
              </a:r>
              <a:r>
                <a:rPr lang="en-US" altLang="zh-CN" sz="1800" b="1">
                  <a:solidFill>
                    <a:srgbClr val="000099"/>
                  </a:solidFill>
                  <a:latin typeface="Helvetica" pitchFamily="34" charset="0"/>
                </a:rPr>
                <a:t>&gt;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4764088" y="2478088"/>
              <a:ext cx="973137" cy="8556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931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47</a:t>
            </a:fld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914400" y="244850"/>
            <a:ext cx="982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Crow’s Foot(</a:t>
            </a:r>
            <a:r>
              <a:rPr lang="zh-CN" altLang="en-US" sz="4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鱼尾纹</a:t>
            </a:r>
            <a:r>
              <a:rPr lang="en-US" altLang="zh-CN" sz="4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4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表示法</a:t>
            </a:r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99" y="1262814"/>
            <a:ext cx="4669671" cy="463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3" t="3608" r="5445" b="5670"/>
          <a:stretch/>
        </p:blipFill>
        <p:spPr bwMode="auto">
          <a:xfrm>
            <a:off x="1981200" y="1262814"/>
            <a:ext cx="4428656" cy="463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209800" y="6129110"/>
            <a:ext cx="75323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https://www.conceptdraw.com/examples/crowfoot</a:t>
            </a:r>
            <a:r>
              <a:rPr lang="zh-CN" altLang="en-US" sz="200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-notation</a:t>
            </a:r>
            <a:endParaRPr lang="zh-CN" altLang="en-US" sz="2000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8600" y="1262814"/>
            <a:ext cx="2667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Dashed line specifies that each instance of an entity may be related to another instance.</a:t>
            </a:r>
            <a:endParaRPr lang="zh-CN" altLang="en-US" sz="16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2590800" y="2133600"/>
            <a:ext cx="1524000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02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课堂练习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48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81001" y="1066800"/>
            <a:ext cx="11049000" cy="5469226"/>
          </a:xfrm>
        </p:spPr>
        <p:txBody>
          <a:bodyPr>
            <a:normAutofit/>
          </a:bodyPr>
          <a:lstStyle/>
          <a:p>
            <a:r>
              <a:rPr lang="zh-CN" altLang="en-US" dirty="0"/>
              <a:t>在教学系统中有</a:t>
            </a:r>
            <a:r>
              <a:rPr lang="zh-CN" altLang="en-US" dirty="0">
                <a:solidFill>
                  <a:srgbClr val="FF0000"/>
                </a:solidFill>
              </a:rPr>
              <a:t>业务规则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>
                <a:solidFill>
                  <a:srgbClr val="FF0000"/>
                </a:solidFill>
              </a:rPr>
              <a:t>business rule)</a:t>
            </a:r>
            <a:r>
              <a:rPr lang="zh-CN" altLang="en-US" dirty="0"/>
              <a:t>如下：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一个学生</a:t>
            </a:r>
            <a:r>
              <a:rPr lang="en-US" altLang="zh-CN" dirty="0">
                <a:solidFill>
                  <a:srgbClr val="0000FF"/>
                </a:solidFill>
              </a:rPr>
              <a:t>(student)</a:t>
            </a:r>
            <a:r>
              <a:rPr lang="zh-CN" altLang="en-US" dirty="0">
                <a:solidFill>
                  <a:srgbClr val="0000FF"/>
                </a:solidFill>
              </a:rPr>
              <a:t>有一个座位</a:t>
            </a:r>
            <a:r>
              <a:rPr lang="en-US" altLang="zh-CN" dirty="0">
                <a:solidFill>
                  <a:srgbClr val="0000FF"/>
                </a:solidFill>
              </a:rPr>
              <a:t>(seat)</a:t>
            </a:r>
            <a:r>
              <a:rPr lang="zh-CN" altLang="en-US" dirty="0">
                <a:solidFill>
                  <a:srgbClr val="0000FF"/>
                </a:solidFill>
              </a:rPr>
              <a:t>，每个座位只能有一个学生坐；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每个老师</a:t>
            </a:r>
            <a:r>
              <a:rPr lang="en-US" altLang="zh-CN" dirty="0">
                <a:solidFill>
                  <a:srgbClr val="0000FF"/>
                </a:solidFill>
              </a:rPr>
              <a:t>(lecturer)</a:t>
            </a:r>
            <a:r>
              <a:rPr lang="zh-CN" altLang="en-US" dirty="0">
                <a:solidFill>
                  <a:srgbClr val="0000FF"/>
                </a:solidFill>
              </a:rPr>
              <a:t>可以教多门课</a:t>
            </a:r>
            <a:r>
              <a:rPr lang="en-US" altLang="zh-CN" dirty="0">
                <a:solidFill>
                  <a:srgbClr val="0000FF"/>
                </a:solidFill>
              </a:rPr>
              <a:t>(course)</a:t>
            </a:r>
            <a:r>
              <a:rPr lang="zh-CN" altLang="en-US" dirty="0">
                <a:solidFill>
                  <a:srgbClr val="0000FF"/>
                </a:solidFill>
              </a:rPr>
              <a:t>，也可以不教课；每门课只能由一个老师教；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>
                <a:solidFill>
                  <a:srgbClr val="0000FF"/>
                </a:solidFill>
              </a:rPr>
              <a:t>一个学生可以选修多门课，也可以不选任何课；一门课可以被多个学生选，也可以允许没有</a:t>
            </a:r>
            <a:r>
              <a:rPr lang="zh-CN" altLang="en-US">
                <a:solidFill>
                  <a:srgbClr val="0000FF"/>
                </a:solidFill>
              </a:rPr>
              <a:t>学生选</a:t>
            </a:r>
            <a:endParaRPr lang="en-US" altLang="zh-CN">
              <a:solidFill>
                <a:srgbClr val="0000FF"/>
              </a:solidFill>
            </a:endParaRPr>
          </a:p>
          <a:p>
            <a:pPr lvl="1"/>
            <a:endParaRPr lang="en-US" altLang="zh-CN" sz="1200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zh-CN" altLang="en-US"/>
              <a:t>请</a:t>
            </a:r>
            <a:r>
              <a:rPr lang="zh-CN" altLang="en-US" dirty="0"/>
              <a:t>根据以上语义分别使用</a:t>
            </a:r>
            <a:r>
              <a:rPr lang="zh-CN" altLang="en-US" dirty="0">
                <a:solidFill>
                  <a:srgbClr val="FF0000"/>
                </a:solidFill>
              </a:rPr>
              <a:t>陈氏</a:t>
            </a:r>
            <a:r>
              <a:rPr lang="zh-CN" altLang="en-US">
                <a:solidFill>
                  <a:srgbClr val="FF0000"/>
                </a:solidFill>
              </a:rPr>
              <a:t>记法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鱼尾纹记</a:t>
            </a:r>
            <a:r>
              <a:rPr lang="zh-CN" altLang="en-US" dirty="0">
                <a:solidFill>
                  <a:srgbClr val="FF0000"/>
                </a:solidFill>
              </a:rPr>
              <a:t>法</a:t>
            </a:r>
            <a:r>
              <a:rPr lang="zh-CN" altLang="en-US" dirty="0"/>
              <a:t>画</a:t>
            </a:r>
            <a:r>
              <a:rPr lang="zh-CN" altLang="en-US"/>
              <a:t>出该</a:t>
            </a:r>
            <a:r>
              <a:rPr lang="en-US" altLang="zh-CN"/>
              <a:t>E-R</a:t>
            </a:r>
            <a:r>
              <a:rPr lang="zh-CN" altLang="en-US" dirty="0"/>
              <a:t>图。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9427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0" y="1066800"/>
            <a:ext cx="11277600" cy="5469226"/>
          </a:xfrm>
        </p:spPr>
        <p:txBody>
          <a:bodyPr/>
          <a:lstStyle/>
          <a:p>
            <a:r>
              <a:rPr lang="zh-CN" altLang="en-US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数据</a:t>
            </a:r>
            <a:r>
              <a:rPr lang="en-US" altLang="zh-CN" dirty="0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en-US" altLang="zh-CN" dirty="0">
                <a:solidFill>
                  <a:srgbClr val="0033CC"/>
                </a:solidFill>
              </a:rPr>
              <a:t>Data)</a:t>
            </a:r>
            <a:endParaRPr lang="zh-CN" altLang="en-US" dirty="0">
              <a:solidFill>
                <a:srgbClr val="0033CC"/>
              </a:solidFill>
            </a:endParaRPr>
          </a:p>
          <a:p>
            <a:pPr lvl="1">
              <a:defRPr/>
            </a:pPr>
            <a:r>
              <a:rPr lang="zh-CN" altLang="en-US" dirty="0"/>
              <a:t>描述事物的</a:t>
            </a:r>
            <a:r>
              <a:rPr lang="zh-CN" altLang="en-US" dirty="0">
                <a:solidFill>
                  <a:srgbClr val="FF0000"/>
                </a:solidFill>
              </a:rPr>
              <a:t>符号记录</a:t>
            </a:r>
            <a:r>
              <a:rPr lang="zh-CN" altLang="en-US" dirty="0"/>
              <a:t>，是数据库中</a:t>
            </a:r>
            <a:r>
              <a:rPr lang="zh-CN" altLang="en-US" dirty="0">
                <a:solidFill>
                  <a:srgbClr val="FF0000"/>
                </a:solidFill>
              </a:rPr>
              <a:t>存储的</a:t>
            </a:r>
            <a:r>
              <a:rPr lang="zh-CN" altLang="en-US">
                <a:solidFill>
                  <a:srgbClr val="FF0000"/>
                </a:solidFill>
              </a:rPr>
              <a:t>基本对象</a:t>
            </a:r>
            <a:endParaRPr lang="zh-CN" altLang="en-US" dirty="0"/>
          </a:p>
          <a:p>
            <a:pPr lvl="1">
              <a:defRPr/>
            </a:pPr>
            <a:r>
              <a:rPr lang="zh-CN" altLang="en-US" dirty="0"/>
              <a:t>种类有数字、文字、图形、图像、音频、视频、学生的档案</a:t>
            </a:r>
            <a:r>
              <a:rPr lang="zh-CN" altLang="en-US"/>
              <a:t>记录等</a:t>
            </a:r>
            <a:endParaRPr lang="en-US" altLang="zh-CN" dirty="0"/>
          </a:p>
          <a:p>
            <a:pPr lvl="1">
              <a:defRPr/>
            </a:pPr>
            <a:r>
              <a:rPr lang="zh-CN" altLang="en-US" dirty="0">
                <a:solidFill>
                  <a:srgbClr val="FF0000"/>
                </a:solidFill>
              </a:rPr>
              <a:t>数据格式</a:t>
            </a:r>
            <a:r>
              <a:rPr lang="zh-CN" altLang="en-US" dirty="0"/>
              <a:t>在不同的模型中表现不同：概念模型、物理模型</a:t>
            </a:r>
            <a:endParaRPr lang="en-US" altLang="zh-CN" dirty="0"/>
          </a:p>
          <a:p>
            <a:pPr lvl="1">
              <a:defRPr/>
            </a:pPr>
            <a:r>
              <a:rPr lang="zh-CN" altLang="en-US" dirty="0">
                <a:solidFill>
                  <a:srgbClr val="0000FF"/>
                </a:solidFill>
              </a:rPr>
              <a:t>特点</a:t>
            </a:r>
            <a:r>
              <a:rPr lang="zh-CN" altLang="en-US" dirty="0"/>
              <a:t>：与其</a:t>
            </a:r>
            <a:r>
              <a:rPr lang="zh-CN" altLang="en-US" dirty="0">
                <a:solidFill>
                  <a:srgbClr val="FF0000"/>
                </a:solidFill>
              </a:rPr>
              <a:t>语义</a:t>
            </a:r>
            <a:r>
              <a:rPr lang="zh-CN" altLang="en-US" dirty="0"/>
              <a:t>不可分</a:t>
            </a:r>
            <a:endParaRPr lang="zh-CN" altLang="en-US" b="1" dirty="0"/>
          </a:p>
          <a:p>
            <a:pPr lvl="2">
              <a:defRPr/>
            </a:pPr>
            <a:r>
              <a:rPr lang="zh-CN" altLang="en-US" sz="1800" dirty="0"/>
              <a:t>如</a:t>
            </a:r>
            <a:r>
              <a:rPr lang="en-US" altLang="zh-CN" sz="1800" dirty="0"/>
              <a:t>93</a:t>
            </a:r>
            <a:r>
              <a:rPr lang="zh-CN" altLang="en-US" sz="1800" dirty="0"/>
              <a:t>可代表的含义：某门课程的成绩、体重、班级人数</a:t>
            </a:r>
            <a:r>
              <a:rPr lang="en-US" altLang="zh-CN" sz="1800" dirty="0"/>
              <a:t>…</a:t>
            </a:r>
            <a:r>
              <a:rPr lang="zh-CN" altLang="en-US" sz="1800" dirty="0"/>
              <a:t>。</a:t>
            </a:r>
          </a:p>
          <a:p>
            <a:pPr lvl="2">
              <a:defRPr/>
            </a:pPr>
            <a:r>
              <a:rPr lang="zh-CN" altLang="en-US" sz="1800" dirty="0"/>
              <a:t>（张强，男，</a:t>
            </a:r>
            <a:r>
              <a:rPr lang="en-US" altLang="zh-CN" sz="1800" dirty="0"/>
              <a:t>20</a:t>
            </a:r>
            <a:r>
              <a:rPr lang="zh-CN" altLang="en-US" sz="1800" dirty="0"/>
              <a:t>，山东，信息</a:t>
            </a:r>
            <a:r>
              <a:rPr lang="zh-CN" altLang="en-US" sz="1800"/>
              <a:t>学院，软件工程专业</a:t>
            </a:r>
            <a:r>
              <a:rPr lang="zh-CN" altLang="en-US" sz="1800" dirty="0"/>
              <a:t>，</a:t>
            </a:r>
            <a:r>
              <a:rPr lang="en-US" altLang="zh-CN" sz="1800" dirty="0"/>
              <a:t>2020</a:t>
            </a:r>
            <a:r>
              <a:rPr lang="zh-CN" altLang="en-US" sz="1800"/>
              <a:t>级）</a:t>
            </a:r>
            <a:endParaRPr lang="zh-CN" altLang="en-US" sz="1800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语义：数据的含义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33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09" y="3657600"/>
            <a:ext cx="10427110" cy="1371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29000" y="5257800"/>
            <a:ext cx="5181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Fig 2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Crow′s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Foot Notation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429000" y="2199620"/>
            <a:ext cx="4839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Fig 1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Chen′s 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Notation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51820"/>
            <a:ext cx="10592619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28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085" y="304800"/>
            <a:ext cx="11007107" cy="623122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000099"/>
                </a:solidFill>
              </a:rPr>
              <a:t>E-R</a:t>
            </a:r>
            <a:r>
              <a:rPr lang="zh-CN" altLang="en-US" b="1" dirty="0">
                <a:solidFill>
                  <a:srgbClr val="000099"/>
                </a:solidFill>
                <a:cs typeface="Times New Roman" pitchFamily="18" charset="0"/>
              </a:rPr>
              <a:t>图建模工具</a:t>
            </a:r>
            <a:endParaRPr lang="en-US" altLang="zh-CN" b="1" dirty="0">
              <a:solidFill>
                <a:srgbClr val="000099"/>
              </a:solidFill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cs typeface="Times New Roman" pitchFamily="18" charset="0"/>
              </a:rPr>
              <a:t>手工</a:t>
            </a:r>
            <a:endParaRPr lang="en-US" altLang="zh-CN" dirty="0"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cs typeface="Times New Roman" pitchFamily="18" charset="0"/>
              </a:rPr>
              <a:t>数据建模工具</a:t>
            </a:r>
            <a:endParaRPr lang="en-US" altLang="zh-CN" dirty="0">
              <a:cs typeface="Times New Roman" pitchFamily="18" charset="0"/>
            </a:endParaRPr>
          </a:p>
          <a:p>
            <a:pPr lvl="2">
              <a:lnSpc>
                <a:spcPct val="120000"/>
              </a:lnSpc>
            </a:pPr>
            <a:r>
              <a:rPr lang="en-US" altLang="zh-CN" sz="2400" dirty="0">
                <a:cs typeface="Times New Roman" pitchFamily="18" charset="0"/>
              </a:rPr>
              <a:t>SAP Sybase </a:t>
            </a:r>
            <a:r>
              <a:rPr lang="en-US" altLang="zh-CN" sz="2400" dirty="0" err="1">
                <a:solidFill>
                  <a:srgbClr val="FF0000"/>
                </a:solidFill>
                <a:cs typeface="Times New Roman" pitchFamily="18" charset="0"/>
              </a:rPr>
              <a:t>PowerDesigner</a:t>
            </a:r>
            <a:endParaRPr lang="en-US" altLang="zh-CN" sz="2400" dirty="0">
              <a:solidFill>
                <a:srgbClr val="FF0000"/>
              </a:solidFill>
              <a:cs typeface="Times New Roman" pitchFamily="18" charset="0"/>
            </a:endParaRPr>
          </a:p>
          <a:p>
            <a:pPr lvl="2">
              <a:lnSpc>
                <a:spcPct val="120000"/>
              </a:lnSpc>
            </a:pPr>
            <a:r>
              <a:rPr lang="en-US" altLang="zh-CN" sz="2400" dirty="0">
                <a:cs typeface="Times New Roman" pitchFamily="18" charset="0"/>
              </a:rPr>
              <a:t>CA </a:t>
            </a:r>
            <a:r>
              <a:rPr lang="en-US" altLang="zh-CN" sz="2400" dirty="0">
                <a:solidFill>
                  <a:srgbClr val="FF0000"/>
                </a:solidFill>
                <a:cs typeface="Times New Roman" pitchFamily="18" charset="0"/>
              </a:rPr>
              <a:t>Erwin</a:t>
            </a:r>
          </a:p>
          <a:p>
            <a:pPr lvl="2">
              <a:lnSpc>
                <a:spcPct val="120000"/>
              </a:lnSpc>
            </a:pPr>
            <a:r>
              <a:rPr lang="en-US" altLang="zh-CN" sz="2400" dirty="0">
                <a:cs typeface="Times New Roman" pitchFamily="18" charset="0"/>
              </a:rPr>
              <a:t>Oracle SQL Developer Data Modeler</a:t>
            </a:r>
          </a:p>
          <a:p>
            <a:pPr lvl="2">
              <a:lnSpc>
                <a:spcPct val="120000"/>
              </a:lnSpc>
            </a:pPr>
            <a:r>
              <a:rPr lang="en-US" altLang="zh-CN" sz="2400" dirty="0">
                <a:cs typeface="Times New Roman" pitchFamily="18" charset="0"/>
              </a:rPr>
              <a:t>Microsoft Visio</a:t>
            </a:r>
          </a:p>
          <a:p>
            <a:pPr lvl="2">
              <a:lnSpc>
                <a:spcPct val="120000"/>
              </a:lnSpc>
            </a:pPr>
            <a:r>
              <a:rPr lang="zh-CN" altLang="en-US" sz="2400" dirty="0">
                <a:cs typeface="Times New Roman" pitchFamily="18" charset="0"/>
              </a:rPr>
              <a:t>亿图在线版 </a:t>
            </a:r>
            <a:endParaRPr lang="en-US" altLang="zh-CN" sz="2400" dirty="0">
              <a:cs typeface="Times New Roman" pitchFamily="18" charset="0"/>
            </a:endParaRPr>
          </a:p>
          <a:p>
            <a:pPr marL="715962" lvl="2" indent="0">
              <a:lnSpc>
                <a:spcPct val="120000"/>
              </a:lnSpc>
              <a:buNone/>
            </a:pPr>
            <a:r>
              <a:rPr lang="en-US" altLang="zh-CN" sz="240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itchFamily="18" charset="0"/>
                <a:hlinkClick r:id="rId2"/>
              </a:rPr>
              <a:t>https</a:t>
            </a:r>
            <a:r>
              <a:rPr lang="en-US" altLang="zh-CN" sz="2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itchFamily="18" charset="0"/>
                <a:hlinkClick r:id="rId2"/>
              </a:rPr>
              <a:t>://www.edrawmax.cn/online/</a:t>
            </a:r>
            <a:endParaRPr lang="en-US" altLang="zh-CN" sz="24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7010400" y="1524000"/>
            <a:ext cx="4267200" cy="2759643"/>
            <a:chOff x="6400800" y="2193357"/>
            <a:chExt cx="3333750" cy="23103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0800" y="2193357"/>
              <a:ext cx="2571750" cy="56197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0800" y="3884532"/>
              <a:ext cx="3333750" cy="61912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00800" y="2862805"/>
              <a:ext cx="2019300" cy="847725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C13CB56-E2A9-47E8-B72A-F39EA17391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920"/>
          <a:stretch/>
        </p:blipFill>
        <p:spPr>
          <a:xfrm>
            <a:off x="6805514" y="4458830"/>
            <a:ext cx="4477813" cy="101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0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数据模型的三个组成要素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085" y="1066800"/>
            <a:ext cx="11007107" cy="838200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数据模型 </a:t>
            </a:r>
            <a:r>
              <a:rPr lang="en-US" altLang="zh-CN" b="1" dirty="0">
                <a:solidFill>
                  <a:srgbClr val="C00000"/>
                </a:solidFill>
              </a:rPr>
              <a:t>= </a:t>
            </a:r>
            <a:r>
              <a:rPr lang="zh-CN" altLang="en-US" b="1" dirty="0">
                <a:solidFill>
                  <a:srgbClr val="C00000"/>
                </a:solidFill>
              </a:rPr>
              <a:t>数据结构 </a:t>
            </a:r>
            <a:r>
              <a:rPr lang="en-US" altLang="zh-CN" b="1" dirty="0">
                <a:solidFill>
                  <a:srgbClr val="C00000"/>
                </a:solidFill>
              </a:rPr>
              <a:t>+ </a:t>
            </a:r>
            <a:r>
              <a:rPr lang="zh-CN" altLang="en-US" b="1" dirty="0">
                <a:solidFill>
                  <a:srgbClr val="C00000"/>
                </a:solidFill>
              </a:rPr>
              <a:t>数据操作 </a:t>
            </a:r>
            <a:r>
              <a:rPr lang="en-US" altLang="zh-CN" b="1" dirty="0">
                <a:solidFill>
                  <a:srgbClr val="C00000"/>
                </a:solidFill>
              </a:rPr>
              <a:t>+ </a:t>
            </a:r>
            <a:r>
              <a:rPr lang="zh-CN" altLang="en-US" b="1" dirty="0">
                <a:solidFill>
                  <a:srgbClr val="C00000"/>
                </a:solidFill>
              </a:rPr>
              <a:t>完整性约束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888" y="1898329"/>
            <a:ext cx="7980363" cy="4602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12"/>
          <p:cNvSpPr>
            <a:spLocks noChangeArrowheads="1"/>
          </p:cNvSpPr>
          <p:nvPr/>
        </p:nvSpPr>
        <p:spPr bwMode="auto">
          <a:xfrm>
            <a:off x="9677399" y="1447800"/>
            <a:ext cx="2339975" cy="1008063"/>
          </a:xfrm>
          <a:prstGeom prst="cloudCallout">
            <a:avLst>
              <a:gd name="adj1" fmla="val -84848"/>
              <a:gd name="adj2" fmla="val 21518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实体完整性</a:t>
            </a:r>
          </a:p>
          <a:p>
            <a:pPr algn="ctr"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参照完整性</a:t>
            </a:r>
          </a:p>
        </p:txBody>
      </p:sp>
    </p:spTree>
    <p:extLst>
      <p:ext uri="{BB962C8B-B14F-4D97-AF65-F5344CB8AC3E}">
        <p14:creationId xmlns:p14="http://schemas.microsoft.com/office/powerpoint/2010/main" val="166465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19199"/>
            <a:ext cx="9297206" cy="522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4019950" y="674915"/>
            <a:ext cx="4152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四种数据结构模型的比较</a:t>
            </a:r>
          </a:p>
        </p:txBody>
      </p:sp>
      <p:sp>
        <p:nvSpPr>
          <p:cNvPr id="7" name="矩形 6"/>
          <p:cNvSpPr/>
          <p:nvPr/>
        </p:nvSpPr>
        <p:spPr>
          <a:xfrm>
            <a:off x="6248400" y="1219199"/>
            <a:ext cx="1752600" cy="4953000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594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最常用的数据模型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层次模型（</a:t>
            </a:r>
            <a:r>
              <a:rPr lang="en-US" altLang="zh-CN" dirty="0"/>
              <a:t>Hierarchical Model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网状模型（</a:t>
            </a:r>
            <a:r>
              <a:rPr lang="en-US" altLang="zh-CN" dirty="0"/>
              <a:t>Network Model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面向对象模型（</a:t>
            </a:r>
            <a:r>
              <a:rPr lang="en-US" altLang="zh-CN" dirty="0"/>
              <a:t>Object Oriented Model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关系模型（</a:t>
            </a:r>
            <a:r>
              <a:rPr lang="en-US" altLang="zh-CN" dirty="0"/>
              <a:t>Relational Model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sz="1600" dirty="0"/>
          </a:p>
          <a:p>
            <a:pPr marL="0" indent="0">
              <a:buNone/>
            </a:pPr>
            <a:r>
              <a:rPr lang="zh-CN" altLang="en-US" sz="3200" b="1">
                <a:solidFill>
                  <a:srgbClr val="FF0000"/>
                </a:solidFill>
              </a:rPr>
              <a:t>   非</a:t>
            </a:r>
            <a:r>
              <a:rPr lang="zh-CN" altLang="en-US" sz="3200" b="1" dirty="0">
                <a:solidFill>
                  <a:srgbClr val="FF0000"/>
                </a:solidFill>
              </a:rPr>
              <a:t>关系数据模型请自行看书，课堂不讲</a:t>
            </a:r>
          </a:p>
          <a:p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53</a:t>
            </a:fld>
            <a:endParaRPr lang="en-US"/>
          </a:p>
        </p:txBody>
      </p:sp>
      <p:grpSp>
        <p:nvGrpSpPr>
          <p:cNvPr id="7" name="组合 6"/>
          <p:cNvGrpSpPr/>
          <p:nvPr/>
        </p:nvGrpSpPr>
        <p:grpSpPr>
          <a:xfrm>
            <a:off x="8610600" y="1264913"/>
            <a:ext cx="2443326" cy="1592262"/>
            <a:chOff x="8229600" y="1371600"/>
            <a:chExt cx="2443326" cy="1592262"/>
          </a:xfrm>
        </p:grpSpPr>
        <p:sp>
          <p:nvSpPr>
            <p:cNvPr id="5" name="AutoShape 5"/>
            <p:cNvSpPr>
              <a:spLocks/>
            </p:cNvSpPr>
            <p:nvPr/>
          </p:nvSpPr>
          <p:spPr bwMode="auto">
            <a:xfrm>
              <a:off x="8229600" y="1371600"/>
              <a:ext cx="282739" cy="1592262"/>
            </a:xfrm>
            <a:prstGeom prst="rightBrace">
              <a:avLst>
                <a:gd name="adj1" fmla="val 42037"/>
                <a:gd name="adj2" fmla="val 50000"/>
              </a:avLst>
            </a:prstGeom>
            <a:noFill/>
            <a:ln w="254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8512339" y="1892957"/>
              <a:ext cx="2160587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800" b="1" dirty="0">
                  <a:solidFill>
                    <a:srgbClr val="FF0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非关系模型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18575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b="1" u="sng">
                <a:solidFill>
                  <a:srgbClr val="FF0000"/>
                </a:solidFill>
              </a:rPr>
              <a:t>关系数据模型</a:t>
            </a:r>
            <a:r>
              <a:rPr lang="zh-CN" altLang="en-US"/>
              <a:t>简称</a:t>
            </a:r>
            <a:endParaRPr lang="en-US" altLang="zh-CN"/>
          </a:p>
          <a:p>
            <a:pPr>
              <a:lnSpc>
                <a:spcPct val="120000"/>
              </a:lnSpc>
            </a:pPr>
            <a:endParaRPr lang="en-US" altLang="zh-CN" sz="800" dirty="0"/>
          </a:p>
          <a:p>
            <a:pPr>
              <a:lnSpc>
                <a:spcPct val="120000"/>
              </a:lnSpc>
            </a:pPr>
            <a:r>
              <a:rPr lang="zh-CN" altLang="en-US" dirty="0"/>
              <a:t>目前最重要的一</a:t>
            </a:r>
            <a:r>
              <a:rPr lang="zh-CN" altLang="en-US"/>
              <a:t>种数据模型</a:t>
            </a:r>
            <a:endParaRPr lang="en-US" altLang="zh-CN"/>
          </a:p>
          <a:p>
            <a:pPr>
              <a:lnSpc>
                <a:spcPct val="120000"/>
              </a:lnSpc>
            </a:pPr>
            <a:endParaRPr lang="zh-CN" altLang="en-US" sz="800" dirty="0"/>
          </a:p>
          <a:p>
            <a:pPr>
              <a:lnSpc>
                <a:spcPct val="120000"/>
              </a:lnSpc>
            </a:pPr>
            <a:r>
              <a:rPr lang="zh-CN" altLang="en-US" dirty="0"/>
              <a:t>关系数据库系统采用关系模型作为数据的</a:t>
            </a:r>
            <a:r>
              <a:rPr lang="zh-CN" altLang="en-US"/>
              <a:t>组织方式</a:t>
            </a:r>
            <a:endParaRPr lang="en-US" altLang="zh-CN"/>
          </a:p>
          <a:p>
            <a:pPr>
              <a:lnSpc>
                <a:spcPct val="120000"/>
              </a:lnSpc>
            </a:pPr>
            <a:endParaRPr lang="zh-CN" altLang="en-US" sz="800" dirty="0"/>
          </a:p>
          <a:p>
            <a:pPr>
              <a:lnSpc>
                <a:spcPct val="120000"/>
              </a:lnSpc>
            </a:pPr>
            <a:r>
              <a:rPr lang="zh-CN" altLang="en-US" dirty="0"/>
              <a:t>由</a:t>
            </a:r>
            <a:r>
              <a:rPr lang="en-US" altLang="zh-CN" dirty="0"/>
              <a:t>IBM San Jose</a:t>
            </a:r>
            <a:r>
              <a:rPr lang="zh-CN" altLang="en-US" dirty="0"/>
              <a:t>的</a:t>
            </a:r>
            <a:r>
              <a:rPr lang="en-US" altLang="zh-CN" dirty="0" err="1">
                <a:solidFill>
                  <a:srgbClr val="FF0000"/>
                </a:solidFill>
              </a:rPr>
              <a:t>E.F.Codd</a:t>
            </a:r>
            <a:r>
              <a:rPr lang="zh-CN" altLang="en-US" dirty="0"/>
              <a:t>于</a:t>
            </a:r>
            <a:r>
              <a:rPr lang="en-US" altLang="zh-CN" dirty="0">
                <a:solidFill>
                  <a:srgbClr val="FF0000"/>
                </a:solidFill>
              </a:rPr>
              <a:t>1970</a:t>
            </a:r>
            <a:r>
              <a:rPr lang="zh-CN" altLang="en-US" dirty="0">
                <a:solidFill>
                  <a:srgbClr val="FF0000"/>
                </a:solidFill>
              </a:rPr>
              <a:t>年</a:t>
            </a:r>
            <a:r>
              <a:rPr lang="zh-CN" altLang="en-US"/>
              <a:t>首次提出</a:t>
            </a:r>
            <a:endParaRPr lang="en-US" altLang="zh-CN"/>
          </a:p>
          <a:p>
            <a:pPr>
              <a:lnSpc>
                <a:spcPct val="120000"/>
              </a:lnSpc>
            </a:pPr>
            <a:endParaRPr lang="zh-CN" altLang="en-US" sz="800" dirty="0"/>
          </a:p>
          <a:p>
            <a:pPr>
              <a:lnSpc>
                <a:spcPct val="120000"/>
              </a:lnSpc>
            </a:pPr>
            <a:r>
              <a:rPr lang="zh-CN" altLang="en-US"/>
              <a:t>关系数据库管理系统在</a:t>
            </a:r>
            <a:r>
              <a:rPr lang="zh-CN" altLang="en-US" dirty="0"/>
              <a:t>当前市场上仍然占据主要</a:t>
            </a:r>
            <a:r>
              <a:rPr lang="zh-CN" altLang="en-US"/>
              <a:t>市场份额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3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C37E05-E827-43B2-B3BE-0CA9F1C2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3CE5B16-5614-4A59-8821-BA03943B2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68" y="457200"/>
            <a:ext cx="9130664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92F0CDE-2AD6-44BE-96BE-1E0DF3D6C4B3}"/>
              </a:ext>
            </a:extLst>
          </p:cNvPr>
          <p:cNvSpPr/>
          <p:nvPr/>
        </p:nvSpPr>
        <p:spPr>
          <a:xfrm>
            <a:off x="0" y="4648200"/>
            <a:ext cx="12192000" cy="59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用户观点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下，关系模型中数据的逻辑结构是一张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二维表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，它由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组成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234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56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990600" y="4484317"/>
            <a:ext cx="10421073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关系模型要求关系必须是规范化的，即要求关系必须满足一定的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规范条件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6700" indent="-2667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最基本的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一条：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关系的每一个分量必须是不可分</a:t>
            </a:r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的数据项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Group 2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377970"/>
              </p:ext>
            </p:extLst>
          </p:nvPr>
        </p:nvGraphicFramePr>
        <p:xfrm>
          <a:off x="1600200" y="990600"/>
          <a:ext cx="8243888" cy="2016125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9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9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23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23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6365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职工号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姓名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职 称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工 资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扣 除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实 发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0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基 本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津 贴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职务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房 租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水 电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4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88051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陈 平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讲 师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1305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1200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50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160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112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2283</a:t>
                      </a:r>
                    </a:p>
                  </a:txBody>
                  <a:tcPr marT="45734" marB="4573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2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...</a:t>
                      </a:r>
                    </a:p>
                  </a:txBody>
                  <a:tcPr marT="45734" marB="45734" vert="eaVert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...</a:t>
                      </a:r>
                    </a:p>
                  </a:txBody>
                  <a:tcPr marT="45734" marB="45734" vert="eaVert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...</a:t>
                      </a:r>
                    </a:p>
                  </a:txBody>
                  <a:tcPr marT="45734" marB="45734" vert="eaVert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...</a:t>
                      </a:r>
                    </a:p>
                  </a:txBody>
                  <a:tcPr marT="45734" marB="45734" vert="eaVert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...</a:t>
                      </a:r>
                    </a:p>
                  </a:txBody>
                  <a:tcPr marT="45734" marB="45734" vert="eaVert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...</a:t>
                      </a:r>
                    </a:p>
                  </a:txBody>
                  <a:tcPr marT="45734" marB="45734" vert="eaVert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...</a:t>
                      </a:r>
                    </a:p>
                  </a:txBody>
                  <a:tcPr marT="45734" marB="45734" vert="eaVert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...</a:t>
                      </a:r>
                    </a:p>
                  </a:txBody>
                  <a:tcPr marT="45734" marB="45734" vert="eaVert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CC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altLang="zh-CN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...</a:t>
                      </a:r>
                    </a:p>
                  </a:txBody>
                  <a:tcPr marT="45734" marB="45734" vert="eaVert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 Box 289"/>
          <p:cNvSpPr txBox="1">
            <a:spLocks noChangeArrowheads="1"/>
          </p:cNvSpPr>
          <p:nvPr/>
        </p:nvSpPr>
        <p:spPr bwMode="auto">
          <a:xfrm>
            <a:off x="1581873" y="3411310"/>
            <a:ext cx="8262216" cy="523220"/>
          </a:xfrm>
          <a:prstGeom prst="rect">
            <a:avLst/>
          </a:prstGeom>
          <a:solidFill>
            <a:srgbClr val="BBE0E3"/>
          </a:solidFill>
          <a:ln w="254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工资和扣除是可分的数据项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不符合关系模型要求</a:t>
            </a:r>
          </a:p>
        </p:txBody>
      </p:sp>
      <p:sp>
        <p:nvSpPr>
          <p:cNvPr id="6" name="椭圆 5"/>
          <p:cNvSpPr/>
          <p:nvPr/>
        </p:nvSpPr>
        <p:spPr>
          <a:xfrm>
            <a:off x="4309241" y="838200"/>
            <a:ext cx="2743200" cy="121920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060324" y="838200"/>
            <a:ext cx="2007476" cy="1208690"/>
          </a:xfrm>
          <a:prstGeom prst="ellipse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4242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3" name="Group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5938888"/>
              </p:ext>
            </p:extLst>
          </p:nvPr>
        </p:nvGraphicFramePr>
        <p:xfrm>
          <a:off x="1905000" y="1295400"/>
          <a:ext cx="8229600" cy="4713288"/>
        </p:xfrm>
        <a:graphic>
          <a:graphicData uri="http://schemas.openxmlformats.org/drawingml/2006/table">
            <a:tbl>
              <a:tblPr/>
              <a:tblGrid>
                <a:gridCol w="3862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67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9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关系术语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一般表格的术语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关系名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关系模式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表头（表格的描述）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关系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（一张）二维表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14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元组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记录或行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列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属性名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列名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属性值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列值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分量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一条记录中的一个列值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非规范关系</a:t>
                      </a: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表中有表（大表中嵌有小表）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724400" y="431358"/>
            <a:ext cx="2133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CC00CC"/>
              </a:buClr>
              <a:buSzPct val="110000"/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术语对比</a:t>
            </a:r>
          </a:p>
        </p:txBody>
      </p:sp>
    </p:spTree>
    <p:extLst>
      <p:ext uri="{BB962C8B-B14F-4D97-AF65-F5344CB8AC3E}">
        <p14:creationId xmlns:p14="http://schemas.microsoft.com/office/powerpoint/2010/main" val="6389116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关系数据模型的操纵与完整性约束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zh-CN" altLang="en-US" dirty="0"/>
              <a:t>主要操作</a:t>
            </a:r>
          </a:p>
          <a:p>
            <a:pPr lvl="1">
              <a:lnSpc>
                <a:spcPct val="100000"/>
              </a:lnSpc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查询、插入、删除和</a:t>
            </a: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修改数据</a:t>
            </a:r>
            <a:endParaRPr lang="en-US" altLang="zh-CN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>
              <a:lnSpc>
                <a:spcPct val="100000"/>
              </a:lnSpc>
              <a:defRPr/>
            </a:pPr>
            <a:endParaRPr lang="zh-CN" altLang="en-US" sz="8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00000"/>
              </a:lnSpc>
              <a:defRPr/>
            </a:pPr>
            <a:r>
              <a:rPr lang="zh-CN" altLang="en-US" dirty="0"/>
              <a:t>完整性约束条件</a:t>
            </a:r>
          </a:p>
          <a:p>
            <a:pPr lvl="1">
              <a:lnSpc>
                <a:spcPct val="100000"/>
              </a:lnSpc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实体完整性</a:t>
            </a:r>
          </a:p>
          <a:p>
            <a:pPr lvl="1">
              <a:lnSpc>
                <a:spcPct val="100000"/>
              </a:lnSpc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参照完整性</a:t>
            </a:r>
          </a:p>
          <a:p>
            <a:pPr lvl="1">
              <a:lnSpc>
                <a:spcPct val="100000"/>
              </a:lnSpc>
              <a:defRPr/>
            </a:pPr>
            <a:r>
              <a:rPr lang="zh-CN" altLang="en-US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用户自定义</a:t>
            </a:r>
            <a:r>
              <a:rPr lang="zh-CN" altLang="en-US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的完整性</a:t>
            </a:r>
            <a:endParaRPr lang="en-US" altLang="zh-CN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>
              <a:lnSpc>
                <a:spcPct val="100000"/>
              </a:lnSpc>
              <a:defRPr/>
            </a:pPr>
            <a:endParaRPr lang="zh-CN" altLang="en-US" sz="800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00000"/>
              </a:lnSpc>
              <a:defRPr/>
            </a:pPr>
            <a:r>
              <a:rPr lang="zh-CN" altLang="en-US" dirty="0"/>
              <a:t>数据操作是</a:t>
            </a:r>
            <a:r>
              <a:rPr lang="zh-CN" altLang="en-US" dirty="0">
                <a:solidFill>
                  <a:srgbClr val="FF0000"/>
                </a:solidFill>
              </a:rPr>
              <a:t>集合</a:t>
            </a:r>
            <a:r>
              <a:rPr lang="zh-CN" altLang="en-US" dirty="0"/>
              <a:t>操作</a:t>
            </a:r>
          </a:p>
          <a:p>
            <a:pPr lvl="1">
              <a:lnSpc>
                <a:spcPct val="100000"/>
              </a:lnSpc>
              <a:defRPr/>
            </a:pPr>
            <a:r>
              <a:rPr lang="zh-CN" altLang="en-US" dirty="0">
                <a:solidFill>
                  <a:srgbClr val="0000FF"/>
                </a:solidFill>
              </a:rPr>
              <a:t>操作对象和操作结果都是关系</a:t>
            </a:r>
          </a:p>
          <a:p>
            <a:pPr lvl="1">
              <a:lnSpc>
                <a:spcPct val="100000"/>
              </a:lnSpc>
              <a:defRPr/>
            </a:pPr>
            <a:r>
              <a:rPr lang="zh-CN" altLang="en-US" dirty="0"/>
              <a:t>区别于非关系模型中的单记录的操作方式</a:t>
            </a:r>
          </a:p>
          <a:p>
            <a:pPr lvl="1">
              <a:lnSpc>
                <a:spcPct val="100000"/>
              </a:lnSpc>
              <a:defRPr/>
            </a:pPr>
            <a:r>
              <a:rPr lang="zh-CN" altLang="en-US" dirty="0">
                <a:solidFill>
                  <a:srgbClr val="0000FF"/>
                </a:solidFill>
              </a:rPr>
              <a:t>存取路径对用户隐蔽</a:t>
            </a:r>
            <a:r>
              <a:rPr lang="zh-CN" altLang="en-US" dirty="0"/>
              <a:t>，用户只要指出“干什么”，不必详细说明</a:t>
            </a:r>
            <a:r>
              <a:rPr lang="zh-CN" altLang="en-US" dirty="0">
                <a:latin typeface="Tahoma"/>
              </a:rPr>
              <a:t>“</a:t>
            </a:r>
            <a:r>
              <a:rPr lang="zh-CN" altLang="en-US" dirty="0"/>
              <a:t>怎么干</a:t>
            </a:r>
            <a:r>
              <a:rPr lang="zh-CN" altLang="en-US" dirty="0">
                <a:latin typeface="Tahoma"/>
              </a:rPr>
              <a:t>”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5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66800"/>
            <a:ext cx="11277599" cy="546922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00CC"/>
                </a:solidFill>
              </a:rPr>
              <a:t>数据库</a:t>
            </a:r>
            <a:r>
              <a:rPr lang="en-US" altLang="zh-CN" dirty="0">
                <a:solidFill>
                  <a:srgbClr val="0000CC"/>
                </a:solidFill>
              </a:rPr>
              <a:t>(Database, DB)</a:t>
            </a:r>
            <a:endParaRPr lang="zh-CN" altLang="en-US" dirty="0">
              <a:solidFill>
                <a:srgbClr val="0000CC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dirty="0"/>
              <a:t>是指</a:t>
            </a:r>
            <a:r>
              <a:rPr lang="zh-CN" altLang="en-US" u="sng" dirty="0">
                <a:solidFill>
                  <a:srgbClr val="C00000"/>
                </a:solidFill>
              </a:rPr>
              <a:t>长期储存</a:t>
            </a:r>
            <a:r>
              <a:rPr lang="zh-CN" altLang="en-US" dirty="0"/>
              <a:t>在计算机内的、</a:t>
            </a:r>
            <a:r>
              <a:rPr lang="zh-CN" altLang="en-US" u="sng" dirty="0">
                <a:solidFill>
                  <a:srgbClr val="C00000"/>
                </a:solidFill>
              </a:rPr>
              <a:t>有组织的</a:t>
            </a:r>
            <a:r>
              <a:rPr lang="zh-CN" altLang="en-US" dirty="0"/>
              <a:t>、</a:t>
            </a:r>
            <a:r>
              <a:rPr lang="zh-CN" altLang="en-US" u="sng" dirty="0">
                <a:solidFill>
                  <a:srgbClr val="C00000"/>
                </a:solidFill>
              </a:rPr>
              <a:t>可共享</a:t>
            </a:r>
            <a:r>
              <a:rPr lang="zh-CN" altLang="en-US" dirty="0"/>
              <a:t>的大量数据的集合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数据按一定的</a:t>
            </a:r>
            <a:r>
              <a:rPr lang="zh-CN" altLang="en-US" u="sng" dirty="0">
                <a:solidFill>
                  <a:srgbClr val="C00000"/>
                </a:solidFill>
              </a:rPr>
              <a:t>数据模型</a:t>
            </a:r>
            <a:r>
              <a:rPr lang="en-US" altLang="zh-CN" u="sng" dirty="0">
                <a:solidFill>
                  <a:srgbClr val="C00000"/>
                </a:solidFill>
              </a:rPr>
              <a:t>(Data model)</a:t>
            </a:r>
            <a:r>
              <a:rPr lang="zh-CN" altLang="en-US" dirty="0"/>
              <a:t>组织、描述和储存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为各种用户</a:t>
            </a:r>
            <a:r>
              <a:rPr lang="zh-CN" altLang="en-US" dirty="0">
                <a:solidFill>
                  <a:srgbClr val="C00000"/>
                </a:solidFill>
              </a:rPr>
              <a:t>共享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冗余度</a:t>
            </a:r>
            <a:r>
              <a:rPr lang="zh-CN" altLang="en-US" dirty="0"/>
              <a:t>较小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数据独立性</a:t>
            </a:r>
            <a:r>
              <a:rPr lang="zh-CN" altLang="en-US" dirty="0"/>
              <a:t>较高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易扩展性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7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关系模型的存储结构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zh-CN" altLang="en-US" dirty="0"/>
              <a:t>实体及实体间的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联系</a:t>
            </a:r>
            <a:r>
              <a:rPr lang="zh-CN" altLang="en-US" dirty="0"/>
              <a:t>都用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表</a:t>
            </a:r>
            <a:r>
              <a:rPr lang="zh-CN" altLang="en-US"/>
              <a:t>来表示</a:t>
            </a:r>
            <a:endParaRPr lang="en-US" altLang="zh-CN"/>
          </a:p>
          <a:p>
            <a:pPr>
              <a:lnSpc>
                <a:spcPct val="100000"/>
              </a:lnSpc>
              <a:defRPr/>
            </a:pPr>
            <a:endParaRPr lang="zh-CN" altLang="en-US" sz="800" dirty="0"/>
          </a:p>
          <a:p>
            <a:pPr>
              <a:lnSpc>
                <a:spcPct val="100000"/>
              </a:lnSpc>
              <a:defRPr/>
            </a:pPr>
            <a:r>
              <a:rPr lang="zh-CN" altLang="en-US" dirty="0"/>
              <a:t>表以</a:t>
            </a:r>
            <a:r>
              <a: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文件形式</a:t>
            </a:r>
            <a:r>
              <a:rPr lang="zh-CN" altLang="en-US" dirty="0"/>
              <a:t>存储</a:t>
            </a:r>
          </a:p>
          <a:p>
            <a:pPr lvl="1">
              <a:lnSpc>
                <a:spcPct val="100000"/>
              </a:lnSpc>
              <a:defRPr/>
            </a:pPr>
            <a:r>
              <a:rPr lang="zh-CN" altLang="en-US" dirty="0"/>
              <a:t>有的</a:t>
            </a:r>
            <a:r>
              <a:rPr lang="en-US" altLang="zh-CN" dirty="0"/>
              <a:t>DBMS</a:t>
            </a:r>
            <a:r>
              <a:rPr lang="zh-CN" altLang="en-US" dirty="0"/>
              <a:t>一个</a:t>
            </a:r>
            <a:r>
              <a:rPr lang="zh-CN" altLang="en-US"/>
              <a:t>表对应一</a:t>
            </a:r>
            <a:r>
              <a:rPr lang="zh-CN" altLang="en-US" dirty="0"/>
              <a:t>个</a:t>
            </a:r>
            <a:r>
              <a:rPr lang="zh-CN" altLang="en-US"/>
              <a:t>操作系统文件；有</a:t>
            </a:r>
            <a:r>
              <a:rPr lang="zh-CN" altLang="en-US" dirty="0"/>
              <a:t>的</a:t>
            </a:r>
            <a:r>
              <a:rPr lang="en-US" altLang="zh-CN" dirty="0"/>
              <a:t>DBMS</a:t>
            </a:r>
            <a:r>
              <a:rPr lang="zh-CN" altLang="en-US"/>
              <a:t>自己设计文件结构</a:t>
            </a:r>
            <a:endParaRPr lang="zh-CN" altLang="en-US" dirty="0"/>
          </a:p>
          <a:p>
            <a:pPr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200" y="2819400"/>
            <a:ext cx="7372483" cy="3420413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92672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关系模型的优缺点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优点</a:t>
            </a:r>
          </a:p>
          <a:p>
            <a:pPr lvl="1"/>
            <a:r>
              <a:rPr lang="zh-CN" altLang="en-US" dirty="0"/>
              <a:t>建立在</a:t>
            </a:r>
            <a:r>
              <a:rPr lang="zh-CN" altLang="en-US" dirty="0">
                <a:solidFill>
                  <a:srgbClr val="FF0000"/>
                </a:solidFill>
              </a:rPr>
              <a:t>严格的数学概念的基础上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概念单一</a:t>
            </a:r>
          </a:p>
          <a:p>
            <a:pPr lvl="2"/>
            <a:r>
              <a:rPr lang="zh-CN" altLang="en-US" sz="1800" dirty="0"/>
              <a:t>实体和各类联系都用关系来表示</a:t>
            </a:r>
          </a:p>
          <a:p>
            <a:pPr lvl="2"/>
            <a:r>
              <a:rPr lang="zh-CN" altLang="en-US" sz="1800" dirty="0"/>
              <a:t>对数据的检索结果也是关系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存取路径</a:t>
            </a:r>
            <a:r>
              <a:rPr lang="zh-CN" altLang="en-US" dirty="0"/>
              <a:t>对</a:t>
            </a:r>
            <a:r>
              <a:rPr lang="zh-CN" altLang="en-US" dirty="0">
                <a:solidFill>
                  <a:srgbClr val="FF0000"/>
                </a:solidFill>
              </a:rPr>
              <a:t>用户透明</a:t>
            </a:r>
          </a:p>
          <a:p>
            <a:pPr lvl="2" algn="just"/>
            <a:r>
              <a:rPr lang="zh-CN" altLang="en-US" sz="1800" dirty="0"/>
              <a:t>具有更高的数据独立性，更好的安全保密性</a:t>
            </a:r>
          </a:p>
          <a:p>
            <a:pPr lvl="2" algn="just"/>
            <a:r>
              <a:rPr lang="zh-CN" altLang="en-US" sz="1800" dirty="0"/>
              <a:t>简化了程序员的工作和数据库开发建立的工作</a:t>
            </a:r>
          </a:p>
          <a:p>
            <a:r>
              <a:rPr lang="zh-CN" altLang="en-US" b="1" dirty="0">
                <a:solidFill>
                  <a:srgbClr val="0000FF"/>
                </a:solidFill>
              </a:rPr>
              <a:t>缺点</a:t>
            </a:r>
          </a:p>
          <a:p>
            <a:pPr lvl="1"/>
            <a:r>
              <a:rPr lang="zh-CN" altLang="en-US" dirty="0"/>
              <a:t>查询效率往往不如非关系数据模型</a:t>
            </a:r>
          </a:p>
          <a:p>
            <a:pPr lvl="1"/>
            <a:r>
              <a:rPr lang="zh-CN" altLang="en-US" dirty="0"/>
              <a:t>对用户的查询请求的优化增加了开发</a:t>
            </a:r>
            <a:r>
              <a:rPr lang="en-US" altLang="zh-CN" dirty="0"/>
              <a:t>DBMS</a:t>
            </a:r>
            <a:r>
              <a:rPr lang="zh-CN" altLang="en-US" dirty="0"/>
              <a:t>的难度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671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数据库系统概述</a:t>
            </a:r>
          </a:p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数据模型</a:t>
            </a:r>
          </a:p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数据库系统结构</a:t>
            </a:r>
          </a:p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数据库系统的组成</a:t>
            </a:r>
          </a:p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本章小结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05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数据库系统结构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Picture 4" descr="database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918" y="1209325"/>
            <a:ext cx="7544164" cy="4418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5400" y="5828140"/>
            <a:ext cx="1005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</a:rPr>
              <a:t>Fig. ANSI-SPARC Architecture</a:t>
            </a:r>
          </a:p>
          <a:p>
            <a:pPr algn="ctr"/>
            <a:r>
              <a:rPr lang="en-US" altLang="zh-CN" sz="2000" dirty="0">
                <a:solidFill>
                  <a:srgbClr val="0033CC"/>
                </a:solidFill>
              </a:rPr>
              <a:t>(American National Standards Institute, Standards Planning and Requirements Committee)</a:t>
            </a:r>
            <a:endParaRPr lang="zh-CN" altLang="en-US" sz="20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8516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5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8161"/>
            <a:ext cx="8976880" cy="650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24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75A45-FA9D-488B-A18A-8E433473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3230CF-B105-4887-9B92-21AD47ED6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示例：</a:t>
            </a:r>
            <a:endParaRPr lang="en-US" altLang="zh-CN">
              <a:solidFill>
                <a:srgbClr val="C00000"/>
              </a:solidFill>
            </a:endParaRPr>
          </a:p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C5B8FB-7573-4490-A4FC-F55B9455F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5" descr="image002">
            <a:extLst>
              <a:ext uri="{FF2B5EF4-FFF2-40B4-BE49-F238E27FC236}">
                <a16:creationId xmlns:a16="http://schemas.microsoft.com/office/drawing/2014/main" id="{EB2A27FD-FEB5-49CA-9353-63216741E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200"/>
            <a:ext cx="8309256" cy="4689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680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8BE02-5151-4BAC-88C5-FC3E93372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数据库的二级映象功能与数据独立性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3842B-E110-412B-8E2D-DB6910E93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solidFill>
                  <a:srgbClr val="0000FF"/>
                </a:solidFill>
              </a:rPr>
              <a:t>外模式</a:t>
            </a:r>
            <a:r>
              <a:rPr lang="en-US" altLang="zh-CN">
                <a:solidFill>
                  <a:srgbClr val="0000FF"/>
                </a:solidFill>
              </a:rPr>
              <a:t>/</a:t>
            </a:r>
            <a:r>
              <a:rPr lang="zh-CN" altLang="en-US">
                <a:solidFill>
                  <a:srgbClr val="0000FF"/>
                </a:solidFill>
              </a:rPr>
              <a:t>模式映象</a:t>
            </a:r>
          </a:p>
          <a:p>
            <a:pPr lvl="1">
              <a:defRPr/>
            </a:pPr>
            <a:r>
              <a:rPr lang="zh-CN" altLang="en-US"/>
              <a:t>当模式改变时，数据库管理员修改有关的外模式</a:t>
            </a:r>
            <a:r>
              <a:rPr lang="en-US" altLang="zh-CN"/>
              <a:t>/</a:t>
            </a:r>
            <a:r>
              <a:rPr lang="zh-CN" altLang="en-US"/>
              <a:t>模式映象，使外模式保持不变。应用程序是依据数据的外模式编写的，外模式不变，应用程序就没必要修改。所以外模式</a:t>
            </a:r>
            <a:r>
              <a:rPr lang="en-US" altLang="zh-CN"/>
              <a:t>/</a:t>
            </a:r>
            <a:r>
              <a:rPr lang="zh-CN" altLang="en-US"/>
              <a:t>模式映像功能保证了数据与程序的逻辑独立性，简称</a:t>
            </a:r>
            <a:r>
              <a:rPr lang="zh-CN" altLang="en-US">
                <a:solidFill>
                  <a:srgbClr val="FF0000"/>
                </a:solidFill>
              </a:rPr>
              <a:t>数据的逻辑独立性</a:t>
            </a:r>
            <a:r>
              <a:rPr lang="zh-CN" altLang="en-US"/>
              <a:t>。</a:t>
            </a:r>
            <a:endParaRPr lang="en-US" altLang="zh-CN"/>
          </a:p>
          <a:p>
            <a:pPr lvl="1">
              <a:defRPr/>
            </a:pPr>
            <a:endParaRPr lang="zh-CN" altLang="en-US" sz="1000"/>
          </a:p>
          <a:p>
            <a:pPr>
              <a:defRPr/>
            </a:pPr>
            <a:r>
              <a:rPr lang="zh-CN" altLang="en-US">
                <a:solidFill>
                  <a:srgbClr val="0000FF"/>
                </a:solidFill>
              </a:rPr>
              <a:t>模式</a:t>
            </a:r>
            <a:r>
              <a:rPr lang="en-US" altLang="zh-CN">
                <a:solidFill>
                  <a:srgbClr val="0000FF"/>
                </a:solidFill>
              </a:rPr>
              <a:t>/</a:t>
            </a:r>
            <a:r>
              <a:rPr lang="zh-CN" altLang="en-US">
                <a:solidFill>
                  <a:srgbClr val="0000FF"/>
                </a:solidFill>
              </a:rPr>
              <a:t>内模式映象</a:t>
            </a:r>
          </a:p>
          <a:p>
            <a:pPr lvl="1">
              <a:defRPr/>
            </a:pPr>
            <a:r>
              <a:rPr lang="zh-CN" altLang="en-US"/>
              <a:t>当数据库的存储结构改变了，模式</a:t>
            </a:r>
            <a:r>
              <a:rPr lang="en-US" altLang="zh-CN"/>
              <a:t>/</a:t>
            </a:r>
            <a:r>
              <a:rPr lang="zh-CN" altLang="en-US"/>
              <a:t>内模式映像作相应的改变，以使模式保持不变。模式不变，与模式没有直接联系的应用程序也不会改变，所以模式</a:t>
            </a:r>
            <a:r>
              <a:rPr lang="en-US" altLang="zh-CN"/>
              <a:t>/</a:t>
            </a:r>
            <a:r>
              <a:rPr lang="zh-CN" altLang="en-US"/>
              <a:t>内模式映像功能保证了数据与程序的物理独立性，</a:t>
            </a:r>
            <a:r>
              <a:rPr lang="zh-CN" altLang="en-US">
                <a:solidFill>
                  <a:srgbClr val="FF0000"/>
                </a:solidFill>
              </a:rPr>
              <a:t>简称数据的物理独立性</a:t>
            </a:r>
            <a:r>
              <a:rPr lang="zh-CN" altLang="en-US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572E85-DF12-42CD-BD33-4B1F7A8A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15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34516-D257-424C-92B3-8FBCA77D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831E0B-A08B-44D3-BFDF-2D0BF0FAA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C00000"/>
                </a:solidFill>
              </a:rPr>
              <a:t>示例：</a:t>
            </a:r>
            <a:endParaRPr lang="en-US" altLang="zh-CN">
              <a:solidFill>
                <a:srgbClr val="C00000"/>
              </a:solidFill>
            </a:endParaRPr>
          </a:p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324463-D2CE-461B-AB4A-89711FF07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D5D5AFF-CB9C-45BC-A528-C2DC632B7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169551"/>
            <a:ext cx="7848600" cy="4621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633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数据库系统概述</a:t>
            </a:r>
          </a:p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数据模型</a:t>
            </a:r>
          </a:p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数据库系统结构</a:t>
            </a:r>
          </a:p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数据库系统的组成</a:t>
            </a:r>
          </a:p>
          <a:p>
            <a:pPr>
              <a:lnSpc>
                <a:spcPct val="100000"/>
              </a:lnSpc>
            </a:pP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本章小结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451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数据库系统的组成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5" name="Picture 8" descr="200712241630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1214383"/>
            <a:ext cx="7966245" cy="4429233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609600" y="5769429"/>
            <a:ext cx="1120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数据库系统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sz="24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+OS+DBMS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应用系统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应用开发工具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+DBA+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</a:p>
        </p:txBody>
      </p:sp>
    </p:spTree>
    <p:extLst>
      <p:ext uri="{BB962C8B-B14F-4D97-AF65-F5344CB8AC3E}">
        <p14:creationId xmlns:p14="http://schemas.microsoft.com/office/powerpoint/2010/main" val="391455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数据库管理系统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rgbClr val="0000FF"/>
                </a:solidFill>
              </a:rPr>
              <a:t>数据库管理系统</a:t>
            </a:r>
            <a:r>
              <a:rPr lang="en-US" altLang="zh-CN" dirty="0">
                <a:solidFill>
                  <a:srgbClr val="0000FF"/>
                </a:solidFill>
              </a:rPr>
              <a:t>(Database Management System, DBMS)</a:t>
            </a:r>
          </a:p>
          <a:p>
            <a:pPr lvl="1">
              <a:defRPr/>
            </a:pPr>
            <a:r>
              <a:rPr lang="zh-CN" altLang="en-US" dirty="0"/>
              <a:t>位于用户与操作系统之间的一层</a:t>
            </a:r>
            <a:r>
              <a:rPr lang="zh-CN" altLang="en-US" dirty="0">
                <a:solidFill>
                  <a:srgbClr val="C00000"/>
                </a:solidFill>
              </a:rPr>
              <a:t>数据管理软件</a:t>
            </a:r>
            <a:endParaRPr lang="en-US" altLang="zh-CN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zh-CN" altLang="en-US" dirty="0"/>
              <a:t>是基础软件，</a:t>
            </a:r>
            <a:r>
              <a:rPr lang="zh-CN" altLang="en-US" dirty="0">
                <a:latin typeface="宋体" pitchFamily="2" charset="-122"/>
              </a:rPr>
              <a:t>是一个大型复杂的</a:t>
            </a:r>
            <a:r>
              <a:rPr lang="zh-CN" altLang="en-US" dirty="0">
                <a:solidFill>
                  <a:srgbClr val="C00000"/>
                </a:solidFill>
                <a:latin typeface="宋体" pitchFamily="2" charset="-122"/>
              </a:rPr>
              <a:t>软件系统</a:t>
            </a:r>
          </a:p>
          <a:p>
            <a:pPr lvl="1">
              <a:defRPr/>
            </a:pPr>
            <a:r>
              <a:rPr lang="zh-CN" altLang="en-US" dirty="0"/>
              <a:t>为用户或应用程序提供访问</a:t>
            </a:r>
            <a:r>
              <a:rPr lang="en-US" altLang="zh-CN" dirty="0"/>
              <a:t>DB</a:t>
            </a:r>
            <a:r>
              <a:rPr lang="zh-CN" altLang="en-US" dirty="0"/>
              <a:t>的方法，包括</a:t>
            </a:r>
            <a:r>
              <a:rPr lang="en-US" altLang="zh-CN" dirty="0">
                <a:solidFill>
                  <a:srgbClr val="FF0000"/>
                </a:solidFill>
              </a:rPr>
              <a:t>DB</a:t>
            </a:r>
            <a:r>
              <a:rPr lang="zh-CN" altLang="en-US" dirty="0">
                <a:solidFill>
                  <a:srgbClr val="FF0000"/>
                </a:solidFill>
              </a:rPr>
              <a:t>的建立、查询、更新</a:t>
            </a:r>
            <a:r>
              <a:rPr lang="zh-CN" altLang="en-US" dirty="0"/>
              <a:t>及各种</a:t>
            </a:r>
            <a:r>
              <a:rPr lang="zh-CN" altLang="en-US" dirty="0">
                <a:solidFill>
                  <a:srgbClr val="FF0000"/>
                </a:solidFill>
              </a:rPr>
              <a:t>数据控制</a:t>
            </a:r>
          </a:p>
          <a:p>
            <a:pPr lvl="1">
              <a:defRPr/>
            </a:pPr>
            <a:r>
              <a:rPr lang="zh-CN" altLang="en-US" dirty="0">
                <a:solidFill>
                  <a:srgbClr val="FF0000"/>
                </a:solidFill>
              </a:rPr>
              <a:t>总是基于某种</a:t>
            </a:r>
            <a:r>
              <a:rPr lang="zh-CN" altLang="en-US">
                <a:solidFill>
                  <a:srgbClr val="FF0000"/>
                </a:solidFill>
              </a:rPr>
              <a:t>数据模型</a:t>
            </a:r>
            <a:r>
              <a:rPr lang="zh-CN" altLang="en-US"/>
              <a:t>，如</a:t>
            </a:r>
            <a:r>
              <a:rPr lang="zh-CN" altLang="en-US" dirty="0"/>
              <a:t>层次型、网状型、关系型和面向对象型等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4419600" y="4190999"/>
            <a:ext cx="2895600" cy="2201213"/>
            <a:chOff x="8458200" y="4303806"/>
            <a:chExt cx="2232025" cy="1737425"/>
          </a:xfrm>
        </p:grpSpPr>
        <p:sp>
          <p:nvSpPr>
            <p:cNvPr id="6" name="AutoShape 29"/>
            <p:cNvSpPr>
              <a:spLocks noChangeArrowheads="1"/>
            </p:cNvSpPr>
            <p:nvPr/>
          </p:nvSpPr>
          <p:spPr bwMode="auto">
            <a:xfrm>
              <a:off x="8458200" y="4383881"/>
              <a:ext cx="1728788" cy="1657350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3 w 21600"/>
                <a:gd name="T25" fmla="*/ 3163 h 21600"/>
                <a:gd name="T26" fmla="*/ 18437 w 21600"/>
                <a:gd name="T27" fmla="*/ 1843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tIns="0" bIns="1080000"/>
            <a:lstStyle/>
            <a:p>
              <a:endParaRPr lang="zh-CN" altLang="en-US"/>
            </a:p>
          </p:txBody>
        </p:sp>
        <p:sp>
          <p:nvSpPr>
            <p:cNvPr id="7" name="AutoShape 30"/>
            <p:cNvSpPr>
              <a:spLocks noChangeArrowheads="1"/>
            </p:cNvSpPr>
            <p:nvPr/>
          </p:nvSpPr>
          <p:spPr bwMode="auto">
            <a:xfrm>
              <a:off x="8847138" y="4793456"/>
              <a:ext cx="1104900" cy="1081088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3 w 21600"/>
                <a:gd name="T25" fmla="*/ 3163 h 21600"/>
                <a:gd name="T26" fmla="*/ 18437 w 21600"/>
                <a:gd name="T27" fmla="*/ 18437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576000"/>
            <a:lstStyle/>
            <a:p>
              <a:endParaRPr lang="zh-CN" altLang="en-US"/>
            </a:p>
          </p:txBody>
        </p:sp>
        <p:sp>
          <p:nvSpPr>
            <p:cNvPr id="8" name="AutoShape 31"/>
            <p:cNvSpPr>
              <a:spLocks noChangeArrowheads="1"/>
            </p:cNvSpPr>
            <p:nvPr/>
          </p:nvSpPr>
          <p:spPr bwMode="auto">
            <a:xfrm>
              <a:off x="9144564" y="5112396"/>
              <a:ext cx="503238" cy="481012"/>
            </a:xfrm>
            <a:prstGeom prst="flowChartConnector">
              <a:avLst/>
            </a:prstGeom>
            <a:solidFill>
              <a:srgbClr val="FFC000"/>
            </a:solidFill>
            <a:ln>
              <a:noFill/>
            </a:ln>
          </p:spPr>
          <p:txBody>
            <a:bodyPr lIns="0" tIns="0" rIns="0" bIns="0"/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DB</a:t>
              </a:r>
              <a:endParaRPr lang="en-US" altLang="zh-CN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Rectangle 32"/>
            <p:cNvSpPr>
              <a:spLocks noChangeArrowheads="1"/>
            </p:cNvSpPr>
            <p:nvPr/>
          </p:nvSpPr>
          <p:spPr bwMode="auto">
            <a:xfrm>
              <a:off x="9952038" y="4455117"/>
              <a:ext cx="738187" cy="338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 </a:t>
              </a:r>
              <a:r>
                <a:rPr lang="zh-CN" altLang="en-US" sz="18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用户</a:t>
              </a:r>
              <a:endParaRPr lang="zh-CN" altLang="en-US" sz="1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Rectangle 32"/>
            <p:cNvSpPr>
              <a:spLocks noChangeArrowheads="1"/>
            </p:cNvSpPr>
            <p:nvPr/>
          </p:nvSpPr>
          <p:spPr bwMode="auto">
            <a:xfrm>
              <a:off x="8847136" y="4303806"/>
              <a:ext cx="827089" cy="507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 </a:t>
              </a:r>
              <a:r>
                <a:rPr lang="en-US" altLang="zh-CN" sz="18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DBMS</a:t>
              </a:r>
              <a:endParaRPr lang="zh-CN" altLang="en-US" sz="1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Rectangle 32"/>
            <p:cNvSpPr>
              <a:spLocks noChangeArrowheads="1"/>
            </p:cNvSpPr>
            <p:nvPr/>
          </p:nvSpPr>
          <p:spPr bwMode="auto">
            <a:xfrm>
              <a:off x="9134643" y="4776587"/>
              <a:ext cx="739775" cy="338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CC00CC"/>
                </a:buClr>
                <a:buSzPct val="110000"/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1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 </a:t>
              </a:r>
              <a:r>
                <a:rPr lang="en-US" altLang="zh-CN" sz="1800" b="1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OS</a:t>
              </a:r>
              <a:endParaRPr lang="zh-CN" altLang="en-US" sz="1800" b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677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DDF5E6-5675-4E35-8AC7-FA491333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049688-1A6E-4988-97C4-777670367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数据库管理员</a:t>
            </a:r>
            <a:r>
              <a:rPr lang="en-US" altLang="zh-CN">
                <a:solidFill>
                  <a:srgbClr val="FF0000"/>
                </a:solidFill>
              </a:rPr>
              <a:t>(Database Administrator, DBA)</a:t>
            </a:r>
          </a:p>
          <a:p>
            <a:pPr lvl="1"/>
            <a:r>
              <a:rPr lang="zh-CN" altLang="en-US"/>
              <a:t>决定数据库中的信息内容和结构、存储结构和存取策略；定义数据的安全性要求和完整性约束条件；监控数据库的使用和运行；数据库的改进和重组重构</a:t>
            </a:r>
          </a:p>
          <a:p>
            <a:r>
              <a:rPr lang="zh-CN" altLang="en-US">
                <a:solidFill>
                  <a:srgbClr val="FF0000"/>
                </a:solidFill>
              </a:rPr>
              <a:t>系统分析员</a:t>
            </a:r>
          </a:p>
          <a:p>
            <a:pPr lvl="1"/>
            <a:r>
              <a:rPr lang="zh-CN" altLang="en-US"/>
              <a:t>负责应用系统的需求分析和规范说明，与用户和</a:t>
            </a:r>
            <a:r>
              <a:rPr lang="en-US" altLang="zh-CN"/>
              <a:t>DBA</a:t>
            </a:r>
            <a:r>
              <a:rPr lang="zh-CN" altLang="en-US"/>
              <a:t>一起确定系统的软硬件配置，并参与系统的概要设计</a:t>
            </a:r>
          </a:p>
          <a:p>
            <a:r>
              <a:rPr lang="zh-CN" altLang="en-US">
                <a:solidFill>
                  <a:srgbClr val="FF0000"/>
                </a:solidFill>
              </a:rPr>
              <a:t>数据库设计人员</a:t>
            </a:r>
          </a:p>
          <a:p>
            <a:pPr lvl="1"/>
            <a:r>
              <a:rPr lang="zh-CN" altLang="en-US"/>
              <a:t>负责数据库中数据的确定和数据库各级模式的设计。常由</a:t>
            </a:r>
            <a:r>
              <a:rPr lang="en-US" altLang="zh-CN"/>
              <a:t>DBA</a:t>
            </a:r>
            <a:r>
              <a:rPr lang="zh-CN" altLang="en-US"/>
              <a:t>担任</a:t>
            </a:r>
          </a:p>
          <a:p>
            <a:r>
              <a:rPr lang="zh-CN" altLang="en-US">
                <a:solidFill>
                  <a:srgbClr val="FF0000"/>
                </a:solidFill>
              </a:rPr>
              <a:t>应用程序员</a:t>
            </a:r>
          </a:p>
          <a:p>
            <a:pPr lvl="1"/>
            <a:r>
              <a:rPr lang="zh-CN" altLang="en-US"/>
              <a:t>负责应用系统的设计与编码，并进行调试和安装</a:t>
            </a:r>
          </a:p>
          <a:p>
            <a:r>
              <a:rPr lang="zh-CN" altLang="en-US">
                <a:solidFill>
                  <a:srgbClr val="FF0000"/>
                </a:solidFill>
              </a:rPr>
              <a:t>最终用户</a:t>
            </a:r>
            <a:r>
              <a:rPr lang="en-US" altLang="zh-CN">
                <a:solidFill>
                  <a:srgbClr val="FF0000"/>
                </a:solidFill>
              </a:rPr>
              <a:t>(End User</a:t>
            </a:r>
            <a:r>
              <a:rPr lang="zh-CN" altLang="en-US">
                <a:solidFill>
                  <a:srgbClr val="FF0000"/>
                </a:solidFill>
              </a:rPr>
              <a:t>，</a:t>
            </a:r>
            <a:r>
              <a:rPr lang="en-US" altLang="zh-CN">
                <a:solidFill>
                  <a:srgbClr val="FF0000"/>
                </a:solidFill>
              </a:rPr>
              <a:t>EU)</a:t>
            </a:r>
          </a:p>
          <a:p>
            <a:r>
              <a:rPr lang="zh-CN" altLang="en-US">
                <a:solidFill>
                  <a:srgbClr val="FF0000"/>
                </a:solidFill>
              </a:rPr>
              <a:t>偶然用户、简单用户和复杂用户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87FE90-BAA5-44D3-BD57-DE2F6A4D0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2944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3E20AD-77B1-4CB3-B710-A0C043EB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968E3E-CF71-463D-9D60-FD4A57E79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各类人员的数据视图：</a:t>
            </a:r>
          </a:p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FF626F-248B-4B18-8123-501528610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Picture 4" descr="130">
            <a:extLst>
              <a:ext uri="{FF2B5EF4-FFF2-40B4-BE49-F238E27FC236}">
                <a16:creationId xmlns:a16="http://schemas.microsoft.com/office/drawing/2014/main" id="{23C24046-0BAA-4EC6-B02E-71712E518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863154"/>
            <a:ext cx="5627077" cy="3922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099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9CFE8-B7F0-438F-B832-0565BA71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3A84FB-50D1-4976-8077-8EE422FA8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用户访问数据的过程：</a:t>
            </a:r>
          </a:p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73783A-DDDD-4E0E-A9F6-BF583168C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25A1B47-006A-4839-8DB5-5D238EFF9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942" y="2001044"/>
            <a:ext cx="6477000" cy="3813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389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数据库系统的核心和基础是（ ）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A.</a:t>
            </a:r>
            <a:r>
              <a:rPr lang="zh-CN" altLang="en-US" sz="2400" dirty="0"/>
              <a:t>物理模型       </a:t>
            </a:r>
            <a:r>
              <a:rPr lang="en-US" altLang="zh-CN" sz="2400" dirty="0"/>
              <a:t>B.</a:t>
            </a:r>
            <a:r>
              <a:rPr lang="zh-CN" altLang="en-US" sz="2400" dirty="0"/>
              <a:t>概念模型      </a:t>
            </a:r>
            <a:r>
              <a:rPr lang="en-US" altLang="zh-CN" sz="2400" dirty="0"/>
              <a:t>C.</a:t>
            </a:r>
            <a:r>
              <a:rPr lang="zh-CN" altLang="en-US" sz="2400" dirty="0"/>
              <a:t>数据模型      </a:t>
            </a:r>
            <a:r>
              <a:rPr lang="en-US" altLang="zh-CN" sz="2400" dirty="0"/>
              <a:t>D</a:t>
            </a:r>
            <a:r>
              <a:rPr lang="en-US" altLang="zh-CN" sz="2400"/>
              <a:t>.</a:t>
            </a:r>
            <a:r>
              <a:rPr lang="zh-CN" altLang="en-US" sz="2400"/>
              <a:t>逻辑模型</a:t>
            </a:r>
            <a:endParaRPr lang="en-US" altLang="zh-CN" sz="2400"/>
          </a:p>
          <a:p>
            <a:pPr marL="0" indent="0">
              <a:buNone/>
            </a:pPr>
            <a:endParaRPr lang="en-US" altLang="zh-CN" sz="800" dirty="0"/>
          </a:p>
          <a:p>
            <a:r>
              <a:rPr lang="zh-CN" altLang="en-US" sz="2400" dirty="0"/>
              <a:t>实现将现实世界抽象为信息世界的是（ ）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A.</a:t>
            </a:r>
            <a:r>
              <a:rPr lang="zh-CN" altLang="en-US" sz="2400" dirty="0"/>
              <a:t>物理模型       </a:t>
            </a:r>
            <a:r>
              <a:rPr lang="en-US" altLang="zh-CN" sz="2400" dirty="0"/>
              <a:t>B.</a:t>
            </a:r>
            <a:r>
              <a:rPr lang="zh-CN" altLang="en-US" sz="2400" dirty="0"/>
              <a:t>概念模型      </a:t>
            </a:r>
            <a:r>
              <a:rPr lang="en-US" altLang="zh-CN" sz="2400" dirty="0"/>
              <a:t>C.</a:t>
            </a:r>
            <a:r>
              <a:rPr lang="zh-CN" altLang="en-US" sz="2400" dirty="0"/>
              <a:t>关系模型      </a:t>
            </a:r>
            <a:r>
              <a:rPr lang="en-US" altLang="zh-CN" sz="2400" dirty="0"/>
              <a:t>D</a:t>
            </a:r>
            <a:r>
              <a:rPr lang="en-US" altLang="zh-CN" sz="2400"/>
              <a:t>.</a:t>
            </a:r>
            <a:r>
              <a:rPr lang="zh-CN" altLang="en-US" sz="2400"/>
              <a:t>逻辑模型</a:t>
            </a:r>
            <a:endParaRPr lang="en-US" altLang="zh-CN" sz="2400"/>
          </a:p>
          <a:p>
            <a:pPr marL="0" indent="0">
              <a:buNone/>
            </a:pPr>
            <a:endParaRPr lang="en-US" altLang="zh-CN" sz="800" dirty="0"/>
          </a:p>
          <a:p>
            <a:r>
              <a:rPr lang="zh-CN" altLang="en-US" sz="2400" dirty="0"/>
              <a:t>能够保证数据库系统中的数据具有较高的逻辑独立性是（ ）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A.</a:t>
            </a:r>
            <a:r>
              <a:rPr lang="zh-CN" altLang="en-US" sz="2400" dirty="0"/>
              <a:t>外模式</a:t>
            </a:r>
            <a:r>
              <a:rPr lang="en-US" altLang="zh-CN" sz="2400" dirty="0"/>
              <a:t>/</a:t>
            </a:r>
            <a:r>
              <a:rPr lang="zh-CN" altLang="en-US" sz="2400" dirty="0"/>
              <a:t>模式映像     </a:t>
            </a:r>
            <a:r>
              <a:rPr lang="en-US" altLang="zh-CN" sz="2400" dirty="0"/>
              <a:t>B.</a:t>
            </a:r>
            <a:r>
              <a:rPr lang="zh-CN" altLang="en-US" sz="2400" dirty="0"/>
              <a:t>模式      </a:t>
            </a:r>
            <a:r>
              <a:rPr lang="en-US" altLang="zh-CN" sz="2400" dirty="0"/>
              <a:t>C.</a:t>
            </a:r>
            <a:r>
              <a:rPr lang="zh-CN" altLang="en-US" sz="2400" dirty="0"/>
              <a:t>模式</a:t>
            </a:r>
            <a:r>
              <a:rPr lang="en-US" altLang="zh-CN" sz="2400" dirty="0"/>
              <a:t>/</a:t>
            </a:r>
            <a:r>
              <a:rPr lang="zh-CN" altLang="en-US" sz="2400" dirty="0"/>
              <a:t>内模式映像      </a:t>
            </a:r>
            <a:r>
              <a:rPr lang="en-US" altLang="zh-CN" sz="2400" dirty="0"/>
              <a:t>D</a:t>
            </a:r>
            <a:r>
              <a:rPr lang="en-US" altLang="zh-CN" sz="2400"/>
              <a:t>.</a:t>
            </a:r>
            <a:r>
              <a:rPr lang="zh-CN" altLang="en-US" sz="2400"/>
              <a:t>外模式</a:t>
            </a:r>
            <a:endParaRPr lang="en-US" altLang="zh-CN" sz="2400"/>
          </a:p>
          <a:p>
            <a:pPr marL="0" indent="0">
              <a:buNone/>
            </a:pPr>
            <a:endParaRPr lang="en-US" altLang="zh-CN" sz="800" dirty="0"/>
          </a:p>
          <a:p>
            <a:r>
              <a:rPr lang="en-US" altLang="zh-CN" sz="2400" dirty="0"/>
              <a:t>DBMS</a:t>
            </a:r>
            <a:r>
              <a:rPr lang="zh-CN" altLang="en-US" sz="2400" dirty="0"/>
              <a:t>是一类系统软件，它是建立在下列哪些系统之上的？</a:t>
            </a:r>
            <a:r>
              <a:rPr lang="zh-CN" altLang="en-US" sz="2400"/>
              <a:t>（ ）</a:t>
            </a:r>
            <a:r>
              <a:rPr lang="en-US" altLang="zh-CN" sz="2400"/>
              <a:t> </a:t>
            </a:r>
          </a:p>
          <a:p>
            <a:pPr marL="0" indent="0">
              <a:buNone/>
            </a:pPr>
            <a:r>
              <a:rPr lang="en-US" altLang="zh-CN" sz="2400"/>
              <a:t>     A</a:t>
            </a:r>
            <a:r>
              <a:rPr lang="en-US" altLang="zh-CN" sz="2400" dirty="0"/>
              <a:t>.</a:t>
            </a:r>
            <a:r>
              <a:rPr lang="zh-CN" altLang="en-US" sz="2400" dirty="0"/>
              <a:t>应用系统       </a:t>
            </a:r>
            <a:r>
              <a:rPr lang="en-US" altLang="zh-CN" sz="2400" dirty="0"/>
              <a:t>B.</a:t>
            </a:r>
            <a:r>
              <a:rPr lang="zh-CN" altLang="en-US" sz="2400" dirty="0"/>
              <a:t>编译系统     </a:t>
            </a:r>
            <a:r>
              <a:rPr lang="en-US" altLang="zh-CN" sz="2400" dirty="0"/>
              <a:t>C.</a:t>
            </a:r>
            <a:r>
              <a:rPr lang="zh-CN" altLang="en-US" sz="2400" dirty="0"/>
              <a:t>操作系统      </a:t>
            </a:r>
            <a:r>
              <a:rPr lang="en-US" altLang="zh-CN" sz="2400" dirty="0"/>
              <a:t>D.</a:t>
            </a:r>
            <a:r>
              <a:rPr lang="zh-CN" altLang="en-US" sz="2400" dirty="0"/>
              <a:t>硬件系统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504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685800"/>
            <a:ext cx="10072915" cy="548640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下列说法正确的是（ ）</a:t>
            </a:r>
            <a:endParaRPr lang="en-US" altLang="zh-CN" sz="2400" dirty="0"/>
          </a:p>
          <a:p>
            <a:pPr marL="0" indent="444500">
              <a:buNone/>
            </a:pPr>
            <a:r>
              <a:rPr lang="en-US" altLang="zh-CN" sz="2400" dirty="0"/>
              <a:t>A.</a:t>
            </a:r>
            <a:r>
              <a:rPr lang="zh-CN" altLang="en-US" sz="2400" dirty="0"/>
              <a:t>数据库的概念模型与具体的</a:t>
            </a:r>
            <a:r>
              <a:rPr lang="en-US" altLang="zh-CN" sz="2400" dirty="0"/>
              <a:t>DBMS</a:t>
            </a:r>
            <a:r>
              <a:rPr lang="zh-CN" altLang="en-US" sz="2400" dirty="0"/>
              <a:t>有关</a:t>
            </a:r>
            <a:endParaRPr lang="en-US" altLang="zh-CN" sz="2400" dirty="0"/>
          </a:p>
          <a:p>
            <a:pPr marL="0" indent="444500">
              <a:buNone/>
            </a:pPr>
            <a:r>
              <a:rPr lang="en-US" altLang="zh-CN" sz="2400" dirty="0"/>
              <a:t>B.</a:t>
            </a:r>
            <a:r>
              <a:rPr lang="zh-CN" altLang="en-US" sz="2400" dirty="0"/>
              <a:t>三级模式中描述全体数据的逻辑结构和特征的是外模式</a:t>
            </a:r>
            <a:endParaRPr lang="en-US" altLang="zh-CN" sz="2400" dirty="0"/>
          </a:p>
          <a:p>
            <a:pPr marL="0" indent="444500">
              <a:buNone/>
            </a:pPr>
            <a:r>
              <a:rPr lang="en-US" altLang="zh-CN" sz="2400" dirty="0"/>
              <a:t>C.</a:t>
            </a:r>
            <a:r>
              <a:rPr lang="zh-CN" altLang="en-US" sz="2400" dirty="0"/>
              <a:t>数据库管理员负责设计和编写应用系统的程序模块</a:t>
            </a:r>
            <a:endParaRPr lang="en-US" altLang="zh-CN" sz="2400" dirty="0"/>
          </a:p>
          <a:p>
            <a:pPr marL="0" indent="444500">
              <a:buNone/>
            </a:pPr>
            <a:r>
              <a:rPr lang="en-US" altLang="zh-CN" sz="2400" dirty="0"/>
              <a:t>D.</a:t>
            </a:r>
            <a:r>
              <a:rPr lang="zh-CN" altLang="en-US" sz="2400" dirty="0"/>
              <a:t>从逻辑模型到物理模型的转换一般是由</a:t>
            </a:r>
            <a:r>
              <a:rPr lang="en-US" altLang="zh-CN" sz="2400" dirty="0"/>
              <a:t>DBMS</a:t>
            </a:r>
            <a:r>
              <a:rPr lang="zh-CN" altLang="en-US" sz="2400"/>
              <a:t>完成的</a:t>
            </a:r>
            <a:endParaRPr lang="en-US" altLang="zh-CN" sz="2400"/>
          </a:p>
          <a:p>
            <a:pPr marL="0" indent="444500">
              <a:buNone/>
            </a:pPr>
            <a:endParaRPr lang="en-US" altLang="zh-CN" sz="800" dirty="0"/>
          </a:p>
          <a:p>
            <a:r>
              <a:rPr lang="zh-CN" altLang="en-US" sz="2400" dirty="0"/>
              <a:t>长期存储在计算机内，有组织的、可共享的大量数据的集合是</a:t>
            </a:r>
            <a:r>
              <a:rPr lang="zh-CN" altLang="en-US" sz="2400"/>
              <a:t>（ ）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     A</a:t>
            </a:r>
            <a:r>
              <a:rPr lang="en-US" altLang="zh-CN" sz="2400" dirty="0"/>
              <a:t>.</a:t>
            </a:r>
            <a:r>
              <a:rPr lang="zh-CN" altLang="en-US" sz="2400" dirty="0"/>
              <a:t>数据</a:t>
            </a:r>
            <a:r>
              <a:rPr lang="en-US" altLang="zh-CN" sz="2400" dirty="0"/>
              <a:t>      B.</a:t>
            </a:r>
            <a:r>
              <a:rPr lang="zh-CN" altLang="en-US" sz="2400" dirty="0"/>
              <a:t>数据库</a:t>
            </a:r>
            <a:r>
              <a:rPr lang="en-US" altLang="zh-CN" sz="2400" dirty="0"/>
              <a:t>      C.</a:t>
            </a:r>
            <a:r>
              <a:rPr lang="zh-CN" altLang="en-US" sz="2400" dirty="0"/>
              <a:t>数据库管理系统       </a:t>
            </a:r>
            <a:r>
              <a:rPr lang="en-US" altLang="zh-CN" sz="2400" dirty="0"/>
              <a:t>D</a:t>
            </a:r>
            <a:r>
              <a:rPr lang="en-US" altLang="zh-CN" sz="2400"/>
              <a:t>.</a:t>
            </a:r>
            <a:r>
              <a:rPr lang="zh-CN" altLang="en-US" sz="2400"/>
              <a:t>数据库系统</a:t>
            </a:r>
            <a:endParaRPr lang="en-US" altLang="zh-CN" sz="2400"/>
          </a:p>
          <a:p>
            <a:pPr marL="0" indent="0">
              <a:buNone/>
            </a:pPr>
            <a:endParaRPr lang="en-US" altLang="zh-CN" sz="800" dirty="0"/>
          </a:p>
          <a:p>
            <a:r>
              <a:rPr lang="zh-CN" altLang="en-US" sz="2400" dirty="0"/>
              <a:t>在数据库管理技术发展过程中，需要应用程序管理数据的是</a:t>
            </a:r>
            <a:r>
              <a:rPr lang="zh-CN" altLang="en-US" sz="2400"/>
              <a:t>（ ）</a:t>
            </a:r>
            <a:r>
              <a:rPr lang="en-US" altLang="zh-CN" sz="2400"/>
              <a:t> </a:t>
            </a:r>
          </a:p>
          <a:p>
            <a:pPr marL="0" indent="0">
              <a:buNone/>
            </a:pPr>
            <a:r>
              <a:rPr lang="en-US" altLang="zh-CN" sz="2400"/>
              <a:t>     A</a:t>
            </a:r>
            <a:r>
              <a:rPr lang="en-US" altLang="zh-CN" sz="2400" dirty="0"/>
              <a:t>.</a:t>
            </a:r>
            <a:r>
              <a:rPr lang="zh-CN" altLang="en-US" sz="2400" dirty="0"/>
              <a:t>人工管理</a:t>
            </a:r>
            <a:r>
              <a:rPr lang="zh-CN" altLang="en-US" sz="2400"/>
              <a:t>阶段           </a:t>
            </a:r>
            <a:r>
              <a:rPr lang="en-US" altLang="zh-CN" sz="2400" dirty="0"/>
              <a:t>B.</a:t>
            </a:r>
            <a:r>
              <a:rPr lang="zh-CN" altLang="en-US" sz="2400" dirty="0"/>
              <a:t>人工管理阶段和</a:t>
            </a:r>
            <a:r>
              <a:rPr lang="zh-CN" altLang="en-US" sz="2400"/>
              <a:t>文件系统阶段</a:t>
            </a:r>
            <a:endParaRPr lang="en-US" altLang="zh-CN" sz="2400"/>
          </a:p>
          <a:p>
            <a:pPr marL="0" indent="0">
              <a:buNone/>
            </a:pPr>
            <a:r>
              <a:rPr lang="en-US" altLang="zh-CN" sz="2400"/>
              <a:t>     </a:t>
            </a:r>
            <a:r>
              <a:rPr lang="en-US" altLang="zh-CN" sz="2400" dirty="0"/>
              <a:t>C.</a:t>
            </a:r>
            <a:r>
              <a:rPr lang="zh-CN" altLang="en-US" sz="2400" dirty="0"/>
              <a:t>文件系统阶段和数据库系统阶段</a:t>
            </a:r>
            <a:r>
              <a:rPr lang="en-US" altLang="zh-CN" sz="2400" dirty="0"/>
              <a:t>     D.</a:t>
            </a:r>
            <a:r>
              <a:rPr lang="zh-CN" altLang="en-US" sz="2400" dirty="0"/>
              <a:t>数据库系统阶段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376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085" y="381000"/>
            <a:ext cx="11007107" cy="6155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在文件系统管理阶段，由文件系统提供数据存取方法，所以数据已经达到很强的独立性</a:t>
            </a:r>
            <a:r>
              <a:rPr lang="zh-CN" altLang="en-US" sz="2400"/>
              <a:t>。 （对</a:t>
            </a:r>
            <a:r>
              <a:rPr lang="en-US" altLang="zh-CN" sz="2400"/>
              <a:t>or</a:t>
            </a:r>
            <a:r>
              <a:rPr lang="zh-CN" altLang="en-US" sz="2400"/>
              <a:t>错）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数据库管理系统是指在计算机系统中引入数据库后的系统，一般由</a:t>
            </a:r>
            <a:r>
              <a:rPr lang="en-US" altLang="zh-CN" sz="2400" dirty="0"/>
              <a:t>DB, DBS, </a:t>
            </a:r>
            <a:r>
              <a:rPr lang="zh-CN" altLang="en-US" sz="2400" dirty="0"/>
              <a:t>应用系统和</a:t>
            </a:r>
            <a:r>
              <a:rPr lang="en-US" altLang="zh-CN" sz="2400" dirty="0"/>
              <a:t>DBA</a:t>
            </a:r>
            <a:r>
              <a:rPr lang="zh-CN" altLang="en-US" sz="2400" dirty="0"/>
              <a:t>组成</a:t>
            </a:r>
            <a:r>
              <a:rPr lang="zh-CN" altLang="en-US" sz="2400"/>
              <a:t>。（对</a:t>
            </a:r>
            <a:r>
              <a:rPr lang="en-US" altLang="zh-CN" sz="2400"/>
              <a:t>or</a:t>
            </a:r>
            <a:r>
              <a:rPr lang="zh-CN" altLang="en-US" sz="2400"/>
              <a:t>错）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在数据模型的组成要素中，数据结构是刻画一个数据模型性质最重要的方面，人们通常按照数据结构的类型来命名</a:t>
            </a:r>
            <a:r>
              <a:rPr lang="zh-CN" altLang="en-US" sz="2400"/>
              <a:t>数据模型。（对</a:t>
            </a:r>
            <a:r>
              <a:rPr lang="en-US" altLang="zh-CN" sz="2400"/>
              <a:t>or</a:t>
            </a:r>
            <a:r>
              <a:rPr lang="zh-CN" altLang="en-US" sz="2400"/>
              <a:t>错）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zh-CN" altLang="en-US" sz="2400"/>
              <a:t>数据库系统</a:t>
            </a:r>
            <a:r>
              <a:rPr lang="zh-CN" altLang="en-US" sz="2400" dirty="0"/>
              <a:t>的三级模式是对数据进行</a:t>
            </a:r>
            <a:r>
              <a:rPr lang="zh-CN" altLang="en-US" sz="2400"/>
              <a:t>抽象的</a:t>
            </a:r>
            <a:r>
              <a:rPr lang="zh-CN" altLang="en-US" sz="2400" dirty="0"/>
              <a:t>三</a:t>
            </a:r>
            <a:r>
              <a:rPr lang="zh-CN" altLang="en-US" sz="2400"/>
              <a:t>个</a:t>
            </a:r>
            <a:r>
              <a:rPr lang="zh-CN" altLang="en-US" sz="2400" dirty="0"/>
              <a:t>级别，把数据的具体组织留给</a:t>
            </a:r>
            <a:r>
              <a:rPr lang="en-US" altLang="zh-CN" sz="2400" dirty="0"/>
              <a:t>DBMS</a:t>
            </a:r>
            <a:r>
              <a:rPr lang="zh-CN" altLang="en-US" sz="2400"/>
              <a:t>管理。（对</a:t>
            </a:r>
            <a:r>
              <a:rPr lang="en-US" altLang="zh-CN" sz="2400"/>
              <a:t>or</a:t>
            </a:r>
            <a:r>
              <a:rPr lang="zh-CN" altLang="en-US" sz="2400"/>
              <a:t>错）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zh-CN" altLang="en-US" sz="2400"/>
              <a:t>层次</a:t>
            </a:r>
            <a:r>
              <a:rPr lang="zh-CN" altLang="en-US" sz="2400" dirty="0"/>
              <a:t>模型是比网状模型更具普遍性的结构，网状模型是层次模型的一个</a:t>
            </a:r>
            <a:r>
              <a:rPr lang="zh-CN" altLang="en-US" sz="2400"/>
              <a:t>特例。（对</a:t>
            </a:r>
            <a:r>
              <a:rPr lang="en-US" altLang="zh-CN" sz="2400"/>
              <a:t>or</a:t>
            </a:r>
            <a:r>
              <a:rPr lang="zh-CN" altLang="en-US" sz="2400"/>
              <a:t>错）</a:t>
            </a:r>
            <a:endParaRPr lang="en-US" altLang="zh-CN"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089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085" y="609600"/>
            <a:ext cx="11007107" cy="59264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数据库系统的逻辑模型按照计算机的观点对数据建模</a:t>
            </a:r>
            <a:r>
              <a:rPr lang="zh-CN" altLang="en-US" sz="2400"/>
              <a:t>，主要包括</a:t>
            </a:r>
            <a:r>
              <a:rPr lang="zh-CN" altLang="en-US" sz="2400" u="sng"/>
              <a:t>        </a:t>
            </a:r>
            <a:r>
              <a:rPr lang="zh-CN" altLang="en-US" sz="2400"/>
              <a:t> 、</a:t>
            </a:r>
            <a:r>
              <a:rPr lang="zh-CN" altLang="en-US" sz="2400" u="sng"/>
              <a:t>        </a:t>
            </a:r>
            <a:r>
              <a:rPr lang="zh-CN" altLang="en-US" sz="2400"/>
              <a:t>、</a:t>
            </a:r>
            <a:r>
              <a:rPr lang="zh-CN" altLang="en-US" sz="2400" u="sng"/>
              <a:t>       </a:t>
            </a:r>
            <a:r>
              <a:rPr lang="zh-CN" altLang="en-US" sz="2400" dirty="0"/>
              <a:t>、面向对象模型、对象关系模式和半结构化数据模型等。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最经常使用的概念模型是</a:t>
            </a:r>
            <a:r>
              <a:rPr lang="zh-CN" altLang="en-US" sz="2400" u="sng" dirty="0"/>
              <a:t>                  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数据独立性是数据库领域的重要概念，包括数据</a:t>
            </a:r>
            <a:r>
              <a:rPr lang="zh-CN" altLang="en-US" sz="2400"/>
              <a:t>的</a:t>
            </a:r>
            <a:r>
              <a:rPr lang="zh-CN" altLang="en-US" sz="2400" u="sng"/>
              <a:t>      </a:t>
            </a:r>
            <a:r>
              <a:rPr lang="zh-CN" altLang="en-US" sz="2400" dirty="0"/>
              <a:t>独立性和</a:t>
            </a:r>
            <a:r>
              <a:rPr lang="zh-CN" altLang="en-US" sz="2400"/>
              <a:t>数据的</a:t>
            </a:r>
            <a:r>
              <a:rPr lang="zh-CN" altLang="en-US" sz="2400" u="sng"/>
              <a:t>       </a:t>
            </a:r>
            <a:r>
              <a:rPr lang="zh-CN" altLang="en-US" sz="2400" dirty="0"/>
              <a:t>独立性。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数据库的三级模式结构中，描述局部数据的逻辑结构和特征的是</a:t>
            </a:r>
            <a:r>
              <a:rPr lang="zh-CN" altLang="en-US" sz="2400" u="sng" dirty="0"/>
              <a:t>                 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数据模型的组成要素中描述系统的静态特性和动态特性的分别是</a:t>
            </a:r>
            <a:r>
              <a:rPr lang="zh-CN" altLang="en-US" sz="2400" u="sng" dirty="0"/>
              <a:t>              </a:t>
            </a:r>
            <a:r>
              <a:rPr lang="zh-CN" altLang="en-US" sz="2400" dirty="0"/>
              <a:t>和</a:t>
            </a:r>
            <a:endParaRPr lang="en-US" altLang="zh-CN" sz="2400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   </a:t>
            </a:r>
            <a:r>
              <a:rPr lang="zh-CN" altLang="en-US" sz="2400" u="sng" dirty="0"/>
              <a:t>            </a:t>
            </a:r>
            <a:r>
              <a:rPr lang="zh-CN" altLang="en-US" sz="2400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7532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F76FA6-1DB0-4571-BC9C-A0759C7A6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833BB2-F557-4F2E-AFF2-303384000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FF0000"/>
                </a:solidFill>
              </a:rPr>
              <a:t>数据库系统概述</a:t>
            </a:r>
          </a:p>
          <a:p>
            <a:pPr lvl="1">
              <a:lnSpc>
                <a:spcPct val="100000"/>
              </a:lnSpc>
            </a:pPr>
            <a:r>
              <a:rPr lang="zh-CN" altLang="en-US"/>
              <a:t>数据库的基本概念</a:t>
            </a:r>
          </a:p>
          <a:p>
            <a:pPr lvl="1">
              <a:lnSpc>
                <a:spcPct val="100000"/>
              </a:lnSpc>
            </a:pPr>
            <a:r>
              <a:rPr lang="zh-CN" altLang="en-US"/>
              <a:t>数据管理的发展过程</a:t>
            </a:r>
          </a:p>
          <a:p>
            <a:pPr lvl="1">
              <a:lnSpc>
                <a:spcPct val="100000"/>
              </a:lnSpc>
            </a:pPr>
            <a:r>
              <a:rPr lang="zh-CN" altLang="en-US"/>
              <a:t>数据库系统的特点</a:t>
            </a:r>
          </a:p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FF0000"/>
                </a:solidFill>
              </a:rPr>
              <a:t>数据模型</a:t>
            </a:r>
          </a:p>
          <a:p>
            <a:pPr lvl="1">
              <a:lnSpc>
                <a:spcPct val="100000"/>
              </a:lnSpc>
            </a:pPr>
            <a:r>
              <a:rPr lang="zh-CN" altLang="en-US"/>
              <a:t>数据模型三个组成要素</a:t>
            </a:r>
          </a:p>
          <a:p>
            <a:pPr lvl="1">
              <a:lnSpc>
                <a:spcPct val="100000"/>
              </a:lnSpc>
            </a:pPr>
            <a:r>
              <a:rPr lang="zh-CN" altLang="en-US"/>
              <a:t>概念模型， </a:t>
            </a:r>
            <a:r>
              <a:rPr lang="en-US" altLang="zh-CN"/>
              <a:t>E-R </a:t>
            </a:r>
            <a:r>
              <a:rPr lang="zh-CN" altLang="en-US"/>
              <a:t>模型</a:t>
            </a:r>
          </a:p>
          <a:p>
            <a:pPr lvl="1">
              <a:lnSpc>
                <a:spcPct val="100000"/>
              </a:lnSpc>
            </a:pPr>
            <a:r>
              <a:rPr lang="zh-CN" altLang="en-US"/>
              <a:t>三种主要数据库模型</a:t>
            </a:r>
          </a:p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FF0000"/>
                </a:solidFill>
              </a:rPr>
              <a:t>数据库系统内部的系统结构</a:t>
            </a:r>
          </a:p>
          <a:p>
            <a:pPr lvl="1">
              <a:lnSpc>
                <a:spcPct val="100000"/>
              </a:lnSpc>
            </a:pPr>
            <a:r>
              <a:rPr lang="zh-CN" altLang="en-US"/>
              <a:t>三级模式</a:t>
            </a:r>
            <a:r>
              <a:rPr lang="en-US" altLang="zh-CN"/>
              <a:t>+</a:t>
            </a:r>
            <a:r>
              <a:rPr lang="zh-CN" altLang="en-US"/>
              <a:t>两级映像的体系结构</a:t>
            </a:r>
          </a:p>
          <a:p>
            <a:pPr>
              <a:lnSpc>
                <a:spcPct val="100000"/>
              </a:lnSpc>
            </a:pPr>
            <a:r>
              <a:rPr lang="zh-CN" altLang="en-US">
                <a:solidFill>
                  <a:srgbClr val="FF0000"/>
                </a:solidFill>
              </a:rPr>
              <a:t>数据库系统的组成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832A42-957C-4401-95C7-ACDA4FA0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841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教材第一章</a:t>
            </a:r>
            <a:r>
              <a:rPr lang="zh-CN" altLang="en-US"/>
              <a:t>全部习题</a:t>
            </a:r>
            <a:r>
              <a:rPr lang="en-US" altLang="zh-CN"/>
              <a:t>.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603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AEA8A-73A0-42E1-BD58-6E16CEB88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数据库管理系统</a:t>
            </a:r>
            <a:r>
              <a:rPr lang="en-US" altLang="zh-CN"/>
              <a:t>(cont</a:t>
            </a:r>
            <a:r>
              <a:rPr lang="en-US" altLang="zh-CN">
                <a:latin typeface="+mn-lt"/>
                <a:ea typeface="等线" panose="02010600030101010101" pitchFamily="2" charset="-122"/>
              </a:rPr>
              <a:t>’</a:t>
            </a:r>
            <a:r>
              <a:rPr lang="en-US" altLang="zh-CN"/>
              <a:t>d)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BA4330-FED4-4405-8E48-9932CFCE4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0000CC"/>
                </a:solidFill>
              </a:rPr>
              <a:t>DBMS</a:t>
            </a:r>
            <a:r>
              <a:rPr lang="zh-CN" altLang="en-US">
                <a:solidFill>
                  <a:srgbClr val="0000CC"/>
                </a:solidFill>
              </a:rPr>
              <a:t>是数据库的应用程序与数据库的接口</a:t>
            </a:r>
          </a:p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D01922-78F6-4234-88C0-1505F9D3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4E70F-DD94-48E6-B9AC-773A958E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542" y="1905000"/>
            <a:ext cx="7543800" cy="413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743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3F6D5D-9733-4D44-9C56-AEFEDD5A4BA7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04800"/>
            <a:ext cx="9477450" cy="60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16892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9.0&quot;&gt;&lt;object type=&quot;1&quot; unique_id=&quot;10001&quot;&gt;&lt;object type=&quot;8&quot; unique_id=&quot;10002&quot;&gt;&lt;/object&gt;&lt;object type=&quot;2&quot; unique_id=&quot;10003&quot;&gt;&lt;object type=&quot;3&quot; unique_id=&quot;10005&quot;&gt;&lt;property id=&quot;20148&quot; value=&quot;5&quot;/&gt;&lt;property id=&quot;20300&quot; value=&quot;Slide 2&quot;/&gt;&lt;property id=&quot;20307&quot; value=&quot;258&quot;/&gt;&lt;/object&gt;&lt;object type=&quot;3&quot; unique_id=&quot;10006&quot;&gt;&lt;property id=&quot;20148&quot; value=&quot;5&quot;/&gt;&lt;property id=&quot;20300&quot; value=&quot;Slide 3&quot;/&gt;&lt;property id=&quot;20307&quot; value=&quot;259&quot;/&gt;&lt;/object&gt;&lt;object type=&quot;3&quot; unique_id=&quot;10007&quot;&gt;&lt;property id=&quot;20148&quot; value=&quot;5&quot;/&gt;&lt;property id=&quot;20300&quot; value=&quot;Slide 4&quot;/&gt;&lt;property id=&quot;20307&quot; value=&quot;260&quot;/&gt;&lt;/object&gt;&lt;object type=&quot;3&quot; unique_id=&quot;10008&quot;&gt;&lt;property id=&quot;20148&quot; value=&quot;5&quot;/&gt;&lt;property id=&quot;20300&quot; value=&quot;Slide 13&quot;/&gt;&lt;property id=&quot;20307&quot; value=&quot;261&quot;/&gt;&lt;/object&gt;&lt;object type=&quot;3&quot; unique_id=&quot;10009&quot;&gt;&lt;property id=&quot;20148&quot; value=&quot;5&quot;/&gt;&lt;property id=&quot;20300&quot; value=&quot;Slide 14&quot;/&gt;&lt;property id=&quot;20307&quot; value=&quot;262&quot;/&gt;&lt;/object&gt;&lt;object type=&quot;3&quot; unique_id=&quot;10010&quot;&gt;&lt;property id=&quot;20148&quot; value=&quot;5&quot;/&gt;&lt;property id=&quot;20300&quot; value=&quot;Slide 15&quot;/&gt;&lt;property id=&quot;20307&quot; value=&quot;263&quot;/&gt;&lt;/object&gt;&lt;object type=&quot;3&quot; unique_id=&quot;10011&quot;&gt;&lt;property id=&quot;20148&quot; value=&quot;5&quot;/&gt;&lt;property id=&quot;20300&quot; value=&quot;Slide 16&quot;/&gt;&lt;property id=&quot;20307&quot; value=&quot;264&quot;/&gt;&lt;/object&gt;&lt;object type=&quot;3&quot; unique_id=&quot;10012&quot;&gt;&lt;property id=&quot;20148&quot; value=&quot;5&quot;/&gt;&lt;property id=&quot;20300&quot; value=&quot;Slide 17&quot;/&gt;&lt;property id=&quot;20307&quot; value=&quot;265&quot;/&gt;&lt;/object&gt;&lt;object type=&quot;3&quot; unique_id=&quot;10013&quot;&gt;&lt;property id=&quot;20148&quot; value=&quot;5&quot;/&gt;&lt;property id=&quot;20300&quot; value=&quot;Slide 19&quot;/&gt;&lt;property id=&quot;20307&quot; value=&quot;266&quot;/&gt;&lt;/object&gt;&lt;object type=&quot;3&quot; unique_id=&quot;10014&quot;&gt;&lt;property id=&quot;20148&quot; value=&quot;5&quot;/&gt;&lt;property id=&quot;20300&quot; value=&quot;Slide 23&quot;/&gt;&lt;property id=&quot;20307&quot; value=&quot;267&quot;/&gt;&lt;/object&gt;&lt;object type=&quot;3&quot; unique_id=&quot;10015&quot;&gt;&lt;property id=&quot;20148&quot; value=&quot;5&quot;/&gt;&lt;property id=&quot;20300&quot; value=&quot;Slide 29&quot;/&gt;&lt;property id=&quot;20307&quot; value=&quot;268&quot;/&gt;&lt;/object&gt;&lt;object type=&quot;3&quot; unique_id=&quot;10016&quot;&gt;&lt;property id=&quot;20148&quot; value=&quot;5&quot;/&gt;&lt;property id=&quot;20300&quot; value=&quot;Slide 30&quot;/&gt;&lt;property id=&quot;20307&quot; value=&quot;269&quot;/&gt;&lt;/object&gt;&lt;object type=&quot;3&quot; unique_id=&quot;10017&quot;&gt;&lt;property id=&quot;20148&quot; value=&quot;5&quot;/&gt;&lt;property id=&quot;20300&quot; value=&quot;Slide 31&quot;/&gt;&lt;property id=&quot;20307&quot; value=&quot;270&quot;/&gt;&lt;/object&gt;&lt;object type=&quot;3&quot; unique_id=&quot;10018&quot;&gt;&lt;property id=&quot;20148&quot; value=&quot;5&quot;/&gt;&lt;property id=&quot;20300&quot; value=&quot;Slide 35&quot;/&gt;&lt;property id=&quot;20307&quot; value=&quot;271&quot;/&gt;&lt;/object&gt;&lt;object type=&quot;3&quot; unique_id=&quot;10019&quot;&gt;&lt;property id=&quot;20148&quot; value=&quot;5&quot;/&gt;&lt;property id=&quot;20300&quot; value=&quot;Slide 36&quot;/&gt;&lt;property id=&quot;20307&quot; value=&quot;272&quot;/&gt;&lt;/object&gt;&lt;object type=&quot;3&quot; unique_id=&quot;10020&quot;&gt;&lt;property id=&quot;20148&quot; value=&quot;5&quot;/&gt;&lt;property id=&quot;20300&quot; value=&quot;Slide 39&quot;/&gt;&lt;property id=&quot;20307&quot; value=&quot;273&quot;/&gt;&lt;/object&gt;&lt;object type=&quot;3&quot; unique_id=&quot;10021&quot;&gt;&lt;property id=&quot;20148&quot; value=&quot;5&quot;/&gt;&lt;property id=&quot;20300&quot; value=&quot;Slide 40&quot;/&gt;&lt;property id=&quot;20307&quot; value=&quot;274&quot;/&gt;&lt;/object&gt;&lt;object type=&quot;3&quot; unique_id=&quot;10022&quot;&gt;&lt;property id=&quot;20148&quot; value=&quot;5&quot;/&gt;&lt;property id=&quot;20300&quot; value=&quot;Slide 41&quot;/&gt;&lt;property id=&quot;20307&quot; value=&quot;275&quot;/&gt;&lt;/object&gt;&lt;object type=&quot;3&quot; unique_id=&quot;10023&quot;&gt;&lt;property id=&quot;20148&quot; value=&quot;5&quot;/&gt;&lt;property id=&quot;20300&quot; value=&quot;Slide 52&quot;/&gt;&lt;property id=&quot;20307&quot; value=&quot;276&quot;/&gt;&lt;/object&gt;&lt;object type=&quot;3&quot; unique_id=&quot;10024&quot;&gt;&lt;property id=&quot;20148&quot; value=&quot;5&quot;/&gt;&lt;property id=&quot;20300&quot; value=&quot;Slide 58&quot;/&gt;&lt;property id=&quot;20307&quot; value=&quot;277&quot;/&gt;&lt;/object&gt;&lt;object type=&quot;3&quot; unique_id=&quot;10025&quot;&gt;&lt;property id=&quot;20148&quot; value=&quot;5&quot;/&gt;&lt;property id=&quot;20300&quot; value=&quot;Slide 59&quot;/&gt;&lt;property id=&quot;20307&quot; value=&quot;278&quot;/&gt;&lt;/object&gt;&lt;object type=&quot;3&quot; unique_id=&quot;10026&quot;&gt;&lt;property id=&quot;20148&quot; value=&quot;5&quot;/&gt;&lt;property id=&quot;20300&quot; value=&quot;Slide 65&quot;/&gt;&lt;property id=&quot;20307&quot; value=&quot;279&quot;/&gt;&lt;/object&gt;&lt;object type=&quot;3&quot; unique_id=&quot;10027&quot;&gt;&lt;property id=&quot;20148&quot; value=&quot;5&quot;/&gt;&lt;property id=&quot;20300&quot; value=&quot;Slide 71&quot;/&gt;&lt;property id=&quot;20307&quot; value=&quot;280&quot;/&gt;&lt;/object&gt;&lt;object type=&quot;3&quot; unique_id=&quot;10028&quot;&gt;&lt;property id=&quot;20148&quot; value=&quot;5&quot;/&gt;&lt;property id=&quot;20300&quot; value=&quot;Slide 72&quot;/&gt;&lt;property id=&quot;20307&quot; value=&quot;281&quot;/&gt;&lt;/object&gt;&lt;object type=&quot;3&quot; unique_id=&quot;10029&quot;&gt;&lt;property id=&quot;20148&quot; value=&quot;5&quot;/&gt;&lt;property id=&quot;20300&quot; value=&quot;Slide 73&quot;/&gt;&lt;property id=&quot;20307&quot; value=&quot;282&quot;/&gt;&lt;/object&gt;&lt;object type=&quot;3&quot; unique_id=&quot;10030&quot;&gt;&lt;property id=&quot;20148&quot; value=&quot;5&quot;/&gt;&lt;property id=&quot;20300&quot; value=&quot;Slide 74&quot;/&gt;&lt;property id=&quot;20307&quot; value=&quot;283&quot;/&gt;&lt;/object&gt;&lt;object type=&quot;3&quot; unique_id=&quot;10031&quot;&gt;&lt;property id=&quot;20148&quot; value=&quot;5&quot;/&gt;&lt;property id=&quot;20300&quot; value=&quot;Slide 75&quot;/&gt;&lt;property id=&quot;20307&quot; value=&quot;284&quot;/&gt;&lt;/object&gt;&lt;object type=&quot;3&quot; unique_id=&quot;10032&quot;&gt;&lt;property id=&quot;20148&quot; value=&quot;5&quot;/&gt;&lt;property id=&quot;20300&quot; value=&quot;Slide 76&quot;/&gt;&lt;property id=&quot;20307&quot; value=&quot;285&quot;/&gt;&lt;/object&gt;&lt;object type=&quot;3&quot; unique_id=&quot;10033&quot;&gt;&lt;property id=&quot;20148&quot; value=&quot;5&quot;/&gt;&lt;property id=&quot;20300&quot; value=&quot;Slide 77&quot;/&gt;&lt;property id=&quot;20307&quot; value=&quot;286&quot;/&gt;&lt;/object&gt;&lt;object type=&quot;3&quot; unique_id=&quot;10034&quot;&gt;&lt;property id=&quot;20148&quot; value=&quot;5&quot;/&gt;&lt;property id=&quot;20300&quot; value=&quot;Slide 79&quot;/&gt;&lt;property id=&quot;20307&quot; value=&quot;287&quot;/&gt;&lt;/object&gt;&lt;object type=&quot;3&quot; unique_id=&quot;10035&quot;&gt;&lt;property id=&quot;20148&quot; value=&quot;5&quot;/&gt;&lt;property id=&quot;20300&quot; value=&quot;Slide 80&quot;/&gt;&lt;property id=&quot;20307&quot; value=&quot;288&quot;/&gt;&lt;/object&gt;&lt;object type=&quot;3&quot; unique_id=&quot;10036&quot;&gt;&lt;property id=&quot;20148&quot; value=&quot;5&quot;/&gt;&lt;property id=&quot;20300&quot; value=&quot;Slide 81&quot;/&gt;&lt;property id=&quot;20307&quot; value=&quot;289&quot;/&gt;&lt;/object&gt;&lt;object type=&quot;3&quot; unique_id=&quot;10037&quot;&gt;&lt;property id=&quot;20148&quot; value=&quot;5&quot;/&gt;&lt;property id=&quot;20300&quot; value=&quot;Slide 82&quot;/&gt;&lt;property id=&quot;20307&quot; value=&quot;290&quot;/&gt;&lt;/object&gt;&lt;object type=&quot;3&quot; unique_id=&quot;10038&quot;&gt;&lt;property id=&quot;20148&quot; value=&quot;5&quot;/&gt;&lt;property id=&quot;20300&quot; value=&quot;Slide 83&quot;/&gt;&lt;property id=&quot;20307&quot; value=&quot;291&quot;/&gt;&lt;/object&gt;&lt;object type=&quot;3&quot; unique_id=&quot;10039&quot;&gt;&lt;property id=&quot;20148&quot; value=&quot;5&quot;/&gt;&lt;property id=&quot;20300&quot; value=&quot;Slide 84&quot;/&gt;&lt;property id=&quot;20307&quot; value=&quot;292&quot;/&gt;&lt;/object&gt;&lt;object type=&quot;3&quot; unique_id=&quot;10040&quot;&gt;&lt;property id=&quot;20148&quot; value=&quot;5&quot;/&gt;&lt;property id=&quot;20300&quot; value=&quot;Slide 85&quot;/&gt;&lt;property id=&quot;20307&quot; value=&quot;293&quot;/&gt;&lt;/object&gt;&lt;object type=&quot;3&quot; unique_id=&quot;10041&quot;&gt;&lt;property id=&quot;20148&quot; value=&quot;5&quot;/&gt;&lt;property id=&quot;20300&quot; value=&quot;Slide 86&quot;/&gt;&lt;property id=&quot;20307&quot; value=&quot;294&quot;/&gt;&lt;/object&gt;&lt;object type=&quot;3&quot; unique_id=&quot;10042&quot;&gt;&lt;property id=&quot;20148&quot; value=&quot;5&quot;/&gt;&lt;property id=&quot;20300&quot; value=&quot;Slide 88&quot;/&gt;&lt;property id=&quot;20307&quot; value=&quot;295&quot;/&gt;&lt;/object&gt;&lt;object type=&quot;3&quot; unique_id=&quot;10043&quot;&gt;&lt;property id=&quot;20148&quot; value=&quot;5&quot;/&gt;&lt;property id=&quot;20300&quot; value=&quot;Slide 89&quot;/&gt;&lt;property id=&quot;20307&quot; value=&quot;296&quot;/&gt;&lt;/object&gt;&lt;object type=&quot;3&quot; unique_id=&quot;10044&quot;&gt;&lt;property id=&quot;20148&quot; value=&quot;5&quot;/&gt;&lt;property id=&quot;20300&quot; value=&quot;Slide 90&quot;/&gt;&lt;property id=&quot;20307&quot; value=&quot;297&quot;/&gt;&lt;/object&gt;&lt;object type=&quot;3&quot; unique_id=&quot;10045&quot;&gt;&lt;property id=&quot;20148&quot; value=&quot;5&quot;/&gt;&lt;property id=&quot;20300&quot; value=&quot;Slide 91&quot;/&gt;&lt;property id=&quot;20307&quot; value=&quot;298&quot;/&gt;&lt;/object&gt;&lt;object type=&quot;3&quot; unique_id=&quot;10046&quot;&gt;&lt;property id=&quot;20148&quot; value=&quot;5&quot;/&gt;&lt;property id=&quot;20300&quot; value=&quot;Slide 92&quot;/&gt;&lt;property id=&quot;20307&quot; value=&quot;299&quot;/&gt;&lt;/object&gt;&lt;object type=&quot;3&quot; unique_id=&quot;10047&quot;&gt;&lt;property id=&quot;20148&quot; value=&quot;5&quot;/&gt;&lt;property id=&quot;20300&quot; value=&quot;Slide 93&quot;/&gt;&lt;property id=&quot;20307&quot; value=&quot;300&quot;/&gt;&lt;/object&gt;&lt;object type=&quot;3&quot; unique_id=&quot;10048&quot;&gt;&lt;property id=&quot;20148&quot; value=&quot;5&quot;/&gt;&lt;property id=&quot;20300&quot; value=&quot;Slide 94&quot;/&gt;&lt;property id=&quot;20307&quot; value=&quot;301&quot;/&gt;&lt;/object&gt;&lt;object type=&quot;3&quot; unique_id=&quot;10049&quot;&gt;&lt;property id=&quot;20148&quot; value=&quot;5&quot;/&gt;&lt;property id=&quot;20300&quot; value=&quot;Slide 95&quot;/&gt;&lt;property id=&quot;20307&quot; value=&quot;302&quot;/&gt;&lt;/object&gt;&lt;object type=&quot;3&quot; unique_id=&quot;10050&quot;&gt;&lt;property id=&quot;20148&quot; value=&quot;5&quot;/&gt;&lt;property id=&quot;20300&quot; value=&quot;Slide 107&quot;/&gt;&lt;property id=&quot;20307&quot; value=&quot;303&quot;/&gt;&lt;/object&gt;&lt;object type=&quot;3&quot; unique_id=&quot;10051&quot;&gt;&lt;property id=&quot;20148&quot; value=&quot;5&quot;/&gt;&lt;property id=&quot;20300&quot; value=&quot;Slide 108&quot;/&gt;&lt;property id=&quot;20307&quot; value=&quot;304&quot;/&gt;&lt;/object&gt;&lt;object type=&quot;3&quot; unique_id=&quot;10052&quot;&gt;&lt;property id=&quot;20148&quot; value=&quot;5&quot;/&gt;&lt;property id=&quot;20300&quot; value=&quot;Slide 109&quot;/&gt;&lt;property id=&quot;20307&quot; value=&quot;305&quot;/&gt;&lt;/object&gt;&lt;object type=&quot;3&quot; unique_id=&quot;10053&quot;&gt;&lt;property id=&quot;20148&quot; value=&quot;5&quot;/&gt;&lt;property id=&quot;20300&quot; value=&quot;Slide 110&quot;/&gt;&lt;property id=&quot;20307&quot; value=&quot;306&quot;/&gt;&lt;/object&gt;&lt;object type=&quot;3&quot; unique_id=&quot;10054&quot;&gt;&lt;property id=&quot;20148&quot; value=&quot;5&quot;/&gt;&lt;property id=&quot;20300&quot; value=&quot;Slide 112&quot;/&gt;&lt;property id=&quot;20307&quot; value=&quot;307&quot;/&gt;&lt;/object&gt;&lt;object type=&quot;3&quot; unique_id=&quot;10055&quot;&gt;&lt;property id=&quot;20148&quot; value=&quot;5&quot;/&gt;&lt;property id=&quot;20300&quot; value=&quot;Slide 113&quot;/&gt;&lt;property id=&quot;20307&quot; value=&quot;308&quot;/&gt;&lt;/object&gt;&lt;object type=&quot;3&quot; unique_id=&quot;10056&quot;&gt;&lt;property id=&quot;20148&quot; value=&quot;5&quot;/&gt;&lt;property id=&quot;20300&quot; value=&quot;Slide 114&quot;/&gt;&lt;property id=&quot;20307&quot; value=&quot;309&quot;/&gt;&lt;/object&gt;&lt;object type=&quot;3&quot; unique_id=&quot;10057&quot;&gt;&lt;property id=&quot;20148&quot; value=&quot;5&quot;/&gt;&lt;property id=&quot;20300&quot; value=&quot;Slide 115&quot;/&gt;&lt;property id=&quot;20307&quot; value=&quot;310&quot;/&gt;&lt;/object&gt;&lt;object type=&quot;3&quot; unique_id=&quot;10058&quot;&gt;&lt;property id=&quot;20148&quot; value=&quot;5&quot;/&gt;&lt;property id=&quot;20300&quot; value=&quot;Slide 116&quot;/&gt;&lt;property id=&quot;20307&quot; value=&quot;311&quot;/&gt;&lt;/object&gt;&lt;object type=&quot;3&quot; unique_id=&quot;10059&quot;&gt;&lt;property id=&quot;20148&quot; value=&quot;5&quot;/&gt;&lt;property id=&quot;20300&quot; value=&quot;Slide 118&quot;/&gt;&lt;property id=&quot;20307&quot; value=&quot;312&quot;/&gt;&lt;/object&gt;&lt;object type=&quot;3&quot; unique_id=&quot;10060&quot;&gt;&lt;property id=&quot;20148&quot; value=&quot;5&quot;/&gt;&lt;property id=&quot;20300&quot; value=&quot;Slide 119&quot;/&gt;&lt;property id=&quot;20307&quot; value=&quot;313&quot;/&gt;&lt;/object&gt;&lt;object type=&quot;3&quot; unique_id=&quot;78127&quot;&gt;&lt;property id=&quot;20148&quot; value=&quot;5&quot;/&gt;&lt;property id=&quot;20300&quot; value=&quot;Slide 1 - &amp;quot;Chapter 1 Introduction to Computers, the Internet and the Web&amp;quot;&quot;/&gt;&lt;property id=&quot;20307&quot; value=&quot;315&quot;/&gt;&lt;/object&gt;&lt;object type=&quot;3&quot; unique_id=&quot;81593&quot;&gt;&lt;property id=&quot;20148&quot; value=&quot;5&quot;/&gt;&lt;property id=&quot;20300&quot; value=&quot;Slide 5 - &amp;quot;1.1  Introduction&amp;quot;&quot;/&gt;&lt;property id=&quot;20307&quot; value=&quot;317&quot;/&gt;&lt;/object&gt;&lt;object type=&quot;3&quot; unique_id=&quot;81594&quot;&gt;&lt;property id=&quot;20148&quot; value=&quot;5&quot;/&gt;&lt;property id=&quot;20300&quot; value=&quot;Slide 6 - &amp;quot;1.2  Hardware and Software&amp;quot;&quot;/&gt;&lt;property id=&quot;20307&quot; value=&quot;318&quot;/&gt;&lt;/object&gt;&lt;object type=&quot;3&quot; unique_id=&quot;81595&quot;&gt;&lt;property id=&quot;20148&quot; value=&quot;5&quot;/&gt;&lt;property id=&quot;20300&quot; value=&quot;Slide 7 - &amp;quot;1.2  Hardware and Software (Cont.)&amp;quot;&quot;/&gt;&lt;property id=&quot;20307&quot; value=&quot;319&quot;/&gt;&lt;/object&gt;&lt;object type=&quot;3&quot; unique_id=&quot;81596&quot;&gt;&lt;property id=&quot;20148&quot; value=&quot;5&quot;/&gt;&lt;property id=&quot;20300&quot; value=&quot;Slide 8 - &amp;quot;1.2  Hardware and Software (Cont.)&amp;quot;&quot;/&gt;&lt;property id=&quot;20307&quot; value=&quot;320&quot;/&gt;&lt;/object&gt;&lt;object type=&quot;3&quot; unique_id=&quot;81597&quot;&gt;&lt;property id=&quot;20148&quot; value=&quot;5&quot;/&gt;&lt;property id=&quot;20300&quot; value=&quot;Slide 9 - &amp;quot;1.2.1  Moore’s Law&amp;quot;&quot;/&gt;&lt;property id=&quot;20307&quot; value=&quot;321&quot;/&gt;&lt;/object&gt;&lt;object type=&quot;3&quot; unique_id=&quot;81598&quot;&gt;&lt;property id=&quot;20148&quot; value=&quot;5&quot;/&gt;&lt;property id=&quot;20300&quot; value=&quot;Slide 10 - &amp;quot;1.2.1  Moore’s Law (Cont.)&amp;quot;&quot;/&gt;&lt;property id=&quot;20307&quot; value=&quot;322&quot;/&gt;&lt;/object&gt;&lt;object type=&quot;3&quot; unique_id=&quot;81599&quot;&gt;&lt;property id=&quot;20148&quot; value=&quot;5&quot;/&gt;&lt;property id=&quot;20300&quot; value=&quot;Slide 11 - &amp;quot;1.2.1  Moore’s Law (Cont.)&amp;quot;&quot;/&gt;&lt;property id=&quot;20307&quot; value=&quot;323&quot;/&gt;&lt;/object&gt;&lt;object type=&quot;3&quot; unique_id=&quot;81600&quot;&gt;&lt;property id=&quot;20148&quot; value=&quot;5&quot;/&gt;&lt;property id=&quot;20300&quot; value=&quot;Slide 12 - &amp;quot;1.2.2  Computer Organization&amp;quot;&quot;/&gt;&lt;property id=&quot;20307&quot; value=&quot;324&quot;/&gt;&lt;/object&gt;&lt;object type=&quot;3&quot; unique_id=&quot;81601&quot;&gt;&lt;property id=&quot;20148&quot; value=&quot;5&quot;/&gt;&lt;property id=&quot;20300&quot; value=&quot;Slide 18 - &amp;quot;1.3  Data Hierarchy&amp;quot;&quot;/&gt;&lt;property id=&quot;20307&quot; value=&quot;325&quot;/&gt;&lt;/object&gt;&lt;object type=&quot;3&quot; unique_id=&quot;81602&quot;&gt;&lt;property id=&quot;20148&quot; value=&quot;5&quot;/&gt;&lt;property id=&quot;20300&quot; value=&quot;Slide 20 - &amp;quot;1.3  Data Hierarchy&amp;quot;&quot;/&gt;&lt;property id=&quot;20307&quot; value=&quot;326&quot;/&gt;&lt;/object&gt;&lt;object type=&quot;3&quot; unique_id=&quot;81603&quot;&gt;&lt;property id=&quot;20148&quot; value=&quot;5&quot;/&gt;&lt;property id=&quot;20300&quot; value=&quot;Slide 21 - &amp;quot;1.3  Data Hierarchy&amp;quot;&quot;/&gt;&lt;property id=&quot;20307&quot; value=&quot;327&quot;/&gt;&lt;/object&gt;&lt;object type=&quot;3&quot; unique_id=&quot;81604&quot;&gt;&lt;property id=&quot;20148&quot; value=&quot;5&quot;/&gt;&lt;property id=&quot;20300&quot; value=&quot;Slide 22 - &amp;quot;1.3  Data Hierarchy&amp;quot;&quot;/&gt;&lt;property id=&quot;20307&quot; value=&quot;328&quot;/&gt;&lt;/object&gt;&lt;object type=&quot;3&quot; unique_id=&quot;81605&quot;&gt;&lt;property id=&quot;20148&quot; value=&quot;5&quot;/&gt;&lt;property id=&quot;20300&quot; value=&quot;Slide 24 - &amp;quot;1.4  Machine Languages, Assembly Languages and High-Level Languages&amp;quot;&quot;/&gt;&lt;property id=&quot;20307&quot; value=&quot;335&quot;/&gt;&lt;/object&gt;&lt;object type=&quot;3&quot; unique_id=&quot;81606&quot;&gt;&lt;property id=&quot;20148&quot; value=&quot;5&quot;/&gt;&lt;property id=&quot;20300&quot; value=&quot;Slide 25 - &amp;quot;1.4  Machine Languages, Assembly Languages and High-Level Languages&amp;quot;&quot;/&gt;&lt;property id=&quot;20307&quot; value=&quot;336&quot;/&gt;&lt;/object&gt;&lt;object type=&quot;3&quot; unique_id=&quot;81607&quot;&gt;&lt;property id=&quot;20148&quot; value=&quot;5&quot;/&gt;&lt;property id=&quot;20300&quot; value=&quot;Slide 26 - &amp;quot;1.5  The C Programming Language&amp;quot;&quot;/&gt;&lt;property id=&quot;20307&quot; value=&quot;337&quot;/&gt;&lt;/object&gt;&lt;object type=&quot;3&quot; unique_id=&quot;81608&quot;&gt;&lt;property id=&quot;20148&quot; value=&quot;5&quot;/&gt;&lt;property id=&quot;20300&quot; value=&quot;Slide 27 - &amp;quot;1.5  The C Programming Language (Cont.)&amp;quot;&quot;/&gt;&lt;property id=&quot;20307&quot; value=&quot;338&quot;/&gt;&lt;/object&gt;&lt;object type=&quot;3&quot; unique_id=&quot;81609&quot;&gt;&lt;property id=&quot;20148&quot; value=&quot;5&quot;/&gt;&lt;property id=&quot;20300&quot; value=&quot;Slide 28 - &amp;quot;1.5  The C Programming Language (Cont.)&amp;quot;&quot;/&gt;&lt;property id=&quot;20307&quot; value=&quot;339&quot;/&gt;&lt;/object&gt;&lt;object type=&quot;3&quot; unique_id=&quot;81610&quot;&gt;&lt;property id=&quot;20148&quot; value=&quot;5&quot;/&gt;&lt;property id=&quot;20300&quot; value=&quot;Slide 32 - &amp;quot;1.6  C Standard Library&amp;quot;&quot;/&gt;&lt;property id=&quot;20307&quot; value=&quot;340&quot;/&gt;&lt;/object&gt;&lt;object type=&quot;3&quot; unique_id=&quot;81611&quot;&gt;&lt;property id=&quot;20148&quot; value=&quot;5&quot;/&gt;&lt;property id=&quot;20300&quot; value=&quot;Slide 33 - &amp;quot;1.6  C Standard Library (Cont.)&amp;quot;&quot;/&gt;&lt;property id=&quot;20307&quot; value=&quot;341&quot;/&gt;&lt;/object&gt;&lt;object type=&quot;3&quot; unique_id=&quot;81612&quot;&gt;&lt;property id=&quot;20148&quot; value=&quot;5&quot;/&gt;&lt;property id=&quot;20300&quot; value=&quot;Slide 34 - &amp;quot;1.6  C Standard Library (Cont.)&amp;quot;&quot;/&gt;&lt;property id=&quot;20307&quot; value=&quot;342&quot;/&gt;&lt;/object&gt;&lt;object type=&quot;3&quot; unique_id=&quot;81613&quot;&gt;&lt;property id=&quot;20148&quot; value=&quot;5&quot;/&gt;&lt;property id=&quot;20300&quot; value=&quot;Slide 37 - &amp;quot;1.7  C++ and Other C-Based Languages&amp;quot;&quot;/&gt;&lt;property id=&quot;20307&quot; value=&quot;343&quot;/&gt;&lt;/object&gt;&lt;object type=&quot;3&quot; unique_id=&quot;81614&quot;&gt;&lt;property id=&quot;20148&quot; value=&quot;5&quot;/&gt;&lt;property id=&quot;20300&quot; value=&quot;Slide 38 - &amp;quot;1.7  C++ and Other C-Based Languages (Cont.)&amp;quot;&quot;/&gt;&lt;property id=&quot;20307&quot; value=&quot;344&quot;/&gt;&lt;/object&gt;&lt;object type=&quot;3&quot; unique_id=&quot;81615&quot;&gt;&lt;property id=&quot;20148&quot; value=&quot;5&quot;/&gt;&lt;property id=&quot;20300&quot; value=&quot;Slide 42 - &amp;quot;1.8  Object Technology&amp;quot;&quot;/&gt;&lt;property id=&quot;20307&quot; value=&quot;345&quot;/&gt;&lt;/object&gt;&lt;object type=&quot;3&quot; unique_id=&quot;81616&quot;&gt;&lt;property id=&quot;20148&quot; value=&quot;5&quot;/&gt;&lt;property id=&quot;20300&quot; value=&quot;Slide 43 - &amp;quot;1.8  Object Technology&amp;quot;&quot;/&gt;&lt;property id=&quot;20307&quot; value=&quot;346&quot;/&gt;&lt;/object&gt;&lt;object type=&quot;3&quot; unique_id=&quot;81617&quot;&gt;&lt;property id=&quot;20148&quot; value=&quot;5&quot;/&gt;&lt;property id=&quot;20300&quot; value=&quot;Slide 44 - &amp;quot;1.8  Object Technology (cont.)&amp;quot;&quot;/&gt;&lt;property id=&quot;20307&quot; value=&quot;347&quot;/&gt;&lt;/object&gt;&lt;object type=&quot;3&quot; unique_id=&quot;81618&quot;&gt;&lt;property id=&quot;20148&quot; value=&quot;5&quot;/&gt;&lt;property id=&quot;20300&quot; value=&quot;Slide 45 - &amp;quot;1.8  Object Technology (cont.)&amp;quot;&quot;/&gt;&lt;property id=&quot;20307&quot; value=&quot;348&quot;/&gt;&lt;/object&gt;&lt;object type=&quot;3&quot; unique_id=&quot;81619&quot;&gt;&lt;property id=&quot;20148&quot; value=&quot;5&quot;/&gt;&lt;property id=&quot;20300&quot; value=&quot;Slide 46 - &amp;quot;1.8  Object Technology (cont.)&amp;quot;&quot;/&gt;&lt;property id=&quot;20307&quot; value=&quot;349&quot;/&gt;&lt;/object&gt;&lt;object type=&quot;3&quot; unique_id=&quot;81620&quot;&gt;&lt;property id=&quot;20148&quot; value=&quot;5&quot;/&gt;&lt;property id=&quot;20300&quot; value=&quot;Slide 47 - &amp;quot;1.8  Object Technology (cont.)&amp;quot;&quot;/&gt;&lt;property id=&quot;20307&quot; value=&quot;350&quot;/&gt;&lt;/object&gt;&lt;object type=&quot;3&quot; unique_id=&quot;81621&quot;&gt;&lt;property id=&quot;20148&quot; value=&quot;5&quot;/&gt;&lt;property id=&quot;20300&quot; value=&quot;Slide 48 - &amp;quot;1.8  Object Technology (cont.)&amp;quot;&quot;/&gt;&lt;property id=&quot;20307&quot; value=&quot;351&quot;/&gt;&lt;/object&gt;&lt;object type=&quot;3&quot; unique_id=&quot;81622&quot;&gt;&lt;property id=&quot;20148&quot; value=&quot;5&quot;/&gt;&lt;property id=&quot;20300&quot; value=&quot;Slide 49 - &amp;quot;1.8  Object Technology (cont.)&amp;quot;&quot;/&gt;&lt;property id=&quot;20307&quot; value=&quot;352&quot;/&gt;&lt;/object&gt;&lt;object type=&quot;3&quot; unique_id=&quot;81623&quot;&gt;&lt;property id=&quot;20148&quot; value=&quot;5&quot;/&gt;&lt;property id=&quot;20300&quot; value=&quot;Slide 50 - &amp;quot;1.8  Object Technology (cont.)&amp;quot;&quot;/&gt;&lt;property id=&quot;20307&quot; value=&quot;353&quot;/&gt;&lt;/object&gt;&lt;object type=&quot;3&quot; unique_id=&quot;81624&quot;&gt;&lt;property id=&quot;20148&quot; value=&quot;5&quot;/&gt;&lt;property id=&quot;20300&quot; value=&quot;Slide 51 - &amp;quot;1.8  Object Technology (cont.)&amp;quot;&quot;/&gt;&lt;property id=&quot;20307&quot; value=&quot;354&quot;/&gt;&lt;/object&gt;&lt;object type=&quot;3&quot; unique_id=&quot;81625&quot;&gt;&lt;property id=&quot;20148&quot; value=&quot;5&quot;/&gt;&lt;property id=&quot;20300&quot; value=&quot;Slide 53 - &amp;quot;1.9  Typical C Program Development Environment&amp;quot;&quot;/&gt;&lt;property id=&quot;20307&quot; value=&quot;355&quot;/&gt;&lt;/object&gt;&lt;object type=&quot;3&quot; unique_id=&quot;81626&quot;&gt;&lt;property id=&quot;20148&quot; value=&quot;5&quot;/&gt;&lt;property id=&quot;20300&quot; value=&quot;Slide 54 - &amp;quot;1.9  Typical C Program Development Environment (Cont.)&amp;quot;&quot;/&gt;&lt;property id=&quot;20307&quot; value=&quot;356&quot;/&gt;&lt;/object&gt;&lt;object type=&quot;3&quot; unique_id=&quot;81627&quot;&gt;&lt;property id=&quot;20148&quot; value=&quot;5&quot;/&gt;&lt;property id=&quot;20300&quot; value=&quot;Slide 55 - &amp;quot;1.9  Phase 1: Creating a Program&amp;quot;&quot;/&gt;&lt;property id=&quot;20307&quot; value=&quot;357&quot;/&gt;&lt;/object&gt;&lt;object type=&quot;3&quot; unique_id=&quot;81628&quot;&gt;&lt;property id=&quot;20148&quot; value=&quot;5&quot;/&gt;&lt;property id=&quot;20300&quot; value=&quot;Slide 56 - &amp;quot;1.9  Phases 2 and 3: Preprocessing and Compiling a C Program&amp;quot;&quot;/&gt;&lt;property id=&quot;20307&quot; value=&quot;358&quot;/&gt;&lt;/object&gt;&lt;object type=&quot;3&quot; unique_id=&quot;81629&quot;&gt;&lt;property id=&quot;20148&quot; value=&quot;5&quot;/&gt;&lt;property id=&quot;20300&quot; value=&quot;Slide 57 - &amp;quot;1.9  Phases 2 and 3: Preprocessing and Compiling a C Program (Cont.)&amp;quot;&quot;/&gt;&lt;property id=&quot;20307&quot; value=&quot;359&quot;/&gt;&lt;/object&gt;&lt;object type=&quot;3&quot; unique_id=&quot;81630&quot;&gt;&lt;property id=&quot;20148&quot; value=&quot;5&quot;/&gt;&lt;property id=&quot;20300&quot; value=&quot;Slide 60 - &amp;quot;1.9  Phase 4: Linking&amp;quot;&quot;/&gt;&lt;property id=&quot;20307&quot; value=&quot;360&quot;/&gt;&lt;/object&gt;&lt;object type=&quot;3&quot; unique_id=&quot;81631&quot;&gt;&lt;property id=&quot;20148&quot; value=&quot;5&quot;/&gt;&lt;property id=&quot;20300&quot; value=&quot;Slide 61 - &amp;quot;1.9  Phase 4: Linking (Cont.)&amp;quot;&quot;/&gt;&lt;property id=&quot;20307&quot; value=&quot;361&quot;/&gt;&lt;/object&gt;&lt;object type=&quot;3&quot; unique_id=&quot;81632&quot;&gt;&lt;property id=&quot;20148&quot; value=&quot;5&quot;/&gt;&lt;property id=&quot;20300&quot; value=&quot;Slide 62 - &amp;quot;1.9  Phase 5: Loading&amp;quot;&quot;/&gt;&lt;property id=&quot;20307&quot; value=&quot;362&quot;/&gt;&lt;/object&gt;&lt;object type=&quot;3&quot; unique_id=&quot;81633&quot;&gt;&lt;property id=&quot;20148&quot; value=&quot;5&quot;/&gt;&lt;property id=&quot;20300&quot; value=&quot;Slide 63 - &amp;quot;1.9  Phase 6: Execution&amp;quot;&quot;/&gt;&lt;property id=&quot;20307&quot; value=&quot;363&quot;/&gt;&lt;/object&gt;&lt;object type=&quot;3&quot; unique_id=&quot;81634&quot;&gt;&lt;property id=&quot;20148&quot; value=&quot;5&quot;/&gt;&lt;property id=&quot;20300&quot; value=&quot;Slide 64 - &amp;quot;1.9  Problems That May Occur at Execution Time&amp;quot;&quot;/&gt;&lt;property id=&quot;20307&quot; value=&quot;364&quot;/&gt;&lt;/object&gt;&lt;object type=&quot;3&quot; unique_id=&quot;84695&quot;&gt;&lt;property id=&quot;20148&quot; value=&quot;5&quot;/&gt;&lt;property id=&quot;20300&quot; value=&quot;Slide 66 - &amp;quot;1.9  Standard Input, Standard Output and Standard Error Streams&amp;quot;&quot;/&gt;&lt;property id=&quot;20307&quot; value=&quot;365&quot;/&gt;&lt;/object&gt;&lt;object type=&quot;3&quot; unique_id=&quot;84696&quot;&gt;&lt;property id=&quot;20148&quot; value=&quot;5&quot;/&gt;&lt;property id=&quot;20300&quot; value=&quot;Slide 67 - &amp;quot;1.9  Standard Input, Standard Output and Standard Error Streams (Cont.)&amp;quot;&quot;/&gt;&lt;property id=&quot;20307&quot; value=&quot;366&quot;/&gt;&lt;/object&gt;&lt;object type=&quot;3&quot; unique_id=&quot;84697&quot;&gt;&lt;property id=&quot;20148&quot; value=&quot;5&quot;/&gt;&lt;property id=&quot;20300&quot; value=&quot;Slide 68 - &amp;quot;1.10  Test-Driving a C Application in Windows, Linux and Mac OS X&amp;quot;&quot;/&gt;&lt;property id=&quot;20307&quot; value=&quot;367&quot;/&gt;&lt;/object&gt;&lt;object type=&quot;3&quot; unique_id=&quot;84698&quot;&gt;&lt;property id=&quot;20148&quot; value=&quot;5&quot;/&gt;&lt;property id=&quot;20300&quot; value=&quot;Slide 69 - &amp;quot;1.10  Test-Driving a C Application in Windows, Linux and Mac OS X (Cont.)&amp;quot;&quot;/&gt;&lt;property id=&quot;20307&quot; value=&quot;368&quot;/&gt;&lt;/object&gt;&lt;object type=&quot;3&quot; unique_id=&quot;84699&quot;&gt;&lt;property id=&quot;20148&quot; value=&quot;5&quot;/&gt;&lt;property id=&quot;20300&quot; value=&quot;Slide 70 - &amp;quot;1.10.1  Running a C Application from the Windows Command Prompt&amp;quot;&quot;/&gt;&lt;property id=&quot;20307&quot; value=&quot;369&quot;/&gt;&lt;/object&gt;&lt;object type=&quot;3&quot; unique_id=&quot;84700&quot;&gt;&lt;property id=&quot;20148&quot; value=&quot;5&quot;/&gt;&lt;property id=&quot;20300&quot; value=&quot;Slide 78 - &amp;quot;1.10.2  Running a C Application Using GNU C with Linux&amp;quot;&quot;/&gt;&lt;property id=&quot;20307&quot; value=&quot;370&quot;/&gt;&lt;/object&gt;&lt;object type=&quot;3&quot; unique_id=&quot;84701&quot;&gt;&lt;property id=&quot;20148&quot; value=&quot;5&quot;/&gt;&lt;property id=&quot;20300&quot; value=&quot;Slide 87 - &amp;quot;1.11.3  Running a C Application Using the Teminal on Mac OS X&amp;quot;&quot;/&gt;&lt;property id=&quot;20307&quot; value=&quot;372&quot;/&gt;&lt;/object&gt;&lt;object type=&quot;3&quot; unique_id=&quot;84702&quot;&gt;&lt;property id=&quot;20148&quot; value=&quot;5&quot;/&gt;&lt;property id=&quot;20300&quot; value=&quot;Slide 96 - &amp;quot;1.11  Operating Systems&amp;quot;&quot;/&gt;&lt;property id=&quot;20307&quot; value=&quot;373&quot;/&gt;&lt;/object&gt;&lt;object type=&quot;3&quot; unique_id=&quot;84703&quot;&gt;&lt;property id=&quot;20148&quot; value=&quot;5&quot;/&gt;&lt;property id=&quot;20300&quot; value=&quot;Slide 97 - &amp;quot;1.11.1 Windows—A Proprietary Operating System&amp;quot;&quot;/&gt;&lt;property id=&quot;20307&quot; value=&quot;374&quot;/&gt;&lt;/object&gt;&lt;object type=&quot;3&quot; unique_id=&quot;84704&quot;&gt;&lt;property id=&quot;20148&quot; value=&quot;5&quot;/&gt;&lt;property id=&quot;20300&quot; value=&quot;Slide 98 - &amp;quot;1.11.2 Linux—An Open-Source Operating System&amp;quot;&quot;/&gt;&lt;property id=&quot;20307&quot; value=&quot;375&quot;/&gt;&lt;/object&gt;&lt;object type=&quot;3&quot; unique_id=&quot;84705&quot;&gt;&lt;property id=&quot;20148&quot; value=&quot;5&quot;/&gt;&lt;property id=&quot;20300&quot; value=&quot;Slide 99 - &amp;quot;1.11.2 Linux—An Open-Source Operating System&amp;quot;&quot;/&gt;&lt;property id=&quot;20307&quot; value=&quot;376&quot;/&gt;&lt;/object&gt;&lt;object type=&quot;3&quot; unique_id=&quot;84706&quot;&gt;&lt;property id=&quot;20148&quot; value=&quot;5&quot;/&gt;&lt;property id=&quot;20300&quot; value=&quot;Slide 100 - &amp;quot;1.11.3 Apple’s Mac OS X; Apple’s iOS for iPhone®, iPad® and iPod Touch® Devices&amp;quot;&quot;/&gt;&lt;property id=&quot;20307&quot; value=&quot;377&quot;/&gt;&lt;/object&gt;&lt;object type=&quot;3&quot; unique_id=&quot;84707&quot;&gt;&lt;property id=&quot;20148&quot; value=&quot;5&quot;/&gt;&lt;property id=&quot;20300&quot; value=&quot;Slide 101 - &amp;quot;1.11.3 Apple’s Mac OS X; Apple’s iOS for iPhone®, iPad® and iPod Touch® Devices&amp;quot;&quot;/&gt;&lt;property id=&quot;20307&quot; value=&quot;378&quot;/&gt;&lt;/object&gt;&lt;object type=&quot;3&quot; unique_id=&quot;84708&quot;&gt;&lt;property id=&quot;20148&quot; value=&quot;5&quot;/&gt;&lt;property id=&quot;20300&quot; value=&quot;Slide 102 - &amp;quot;1.11.4 Google’s Android&amp;quot;&quot;/&gt;&lt;property id=&quot;20307&quot; value=&quot;379&quot;/&gt;&lt;/object&gt;&lt;object type=&quot;3&quot; unique_id=&quot;84709&quot;&gt;&lt;property id=&quot;20148&quot; value=&quot;5&quot;/&gt;&lt;property id=&quot;20300&quot; value=&quot;Slide 103 - &amp;quot;1.12 The Internet and the World Wide Web&amp;quot;&quot;/&gt;&lt;property id=&quot;20307&quot; value=&quot;380&quot;/&gt;&lt;/object&gt;&lt;object type=&quot;3&quot; unique_id=&quot;84710&quot;&gt;&lt;property id=&quot;20148&quot; value=&quot;5&quot;/&gt;&lt;property id=&quot;20300&quot; value=&quot;Slide 104 - &amp;quot;1.12 The Internet and the World Wide Web (Cont.)&amp;quot;&quot;/&gt;&lt;property id=&quot;20307&quot; value=&quot;382&quot;/&gt;&lt;/object&gt;&lt;object type=&quot;3&quot; unique_id=&quot;84711&quot;&gt;&lt;property id=&quot;20148&quot; value=&quot;5&quot;/&gt;&lt;property id=&quot;20300&quot; value=&quot;Slide 105 - &amp;quot;1.12 The Internet and the World Wide Web (Cont.)&amp;quot;&quot;/&gt;&lt;property id=&quot;20307&quot; value=&quot;384&quot;/&gt;&lt;/object&gt;&lt;object type=&quot;3&quot; unique_id=&quot;84712&quot;&gt;&lt;property id=&quot;20148&quot; value=&quot;5&quot;/&gt;&lt;property id=&quot;20300&quot; value=&quot;Slide 106 - &amp;quot;1.12 The Internet and the World Wide Web (Cont.)&amp;quot;&quot;/&gt;&lt;property id=&quot;20307&quot; value=&quot;388&quot;/&gt;&lt;/object&gt;&lt;object type=&quot;3&quot; unique_id=&quot;84713&quot;&gt;&lt;property id=&quot;20148&quot; value=&quot;5&quot;/&gt;&lt;property id=&quot;20300&quot; value=&quot;Slide 111 - &amp;quot;1.13 Some Key Software Development Terminology&amp;quot;&quot;/&gt;&lt;property id=&quot;20307&quot; value=&quot;389&quot;/&gt;&lt;/object&gt;&lt;object type=&quot;3&quot; unique_id=&quot;84714&quot;&gt;&lt;property id=&quot;20148&quot; value=&quot;5&quot;/&gt;&lt;property id=&quot;20300&quot; value=&quot;Slide 117 - &amp;quot;1.14  Keeping Up-to-Date with Information Technologies&amp;quot;&quot;/&gt;&lt;property id=&quot;20307&quot; value=&quot;390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chtp8_0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chtp8_10</Template>
  <TotalTime>38367</TotalTime>
  <Words>4046</Words>
  <Application>Microsoft Office PowerPoint</Application>
  <PresentationFormat>宽屏</PresentationFormat>
  <Paragraphs>622</Paragraphs>
  <Slides>78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96" baseType="lpstr">
      <vt:lpstr>Osaka</vt:lpstr>
      <vt:lpstr>等线</vt:lpstr>
      <vt:lpstr>方正兰亭黑简体</vt:lpstr>
      <vt:lpstr>华文楷体</vt:lpstr>
      <vt:lpstr>宋体</vt:lpstr>
      <vt:lpstr>微软雅黑</vt:lpstr>
      <vt:lpstr>微软雅黑 Light</vt:lpstr>
      <vt:lpstr>Arial</vt:lpstr>
      <vt:lpstr>Book Antiqua</vt:lpstr>
      <vt:lpstr>Calibri</vt:lpstr>
      <vt:lpstr>Cambria Math</vt:lpstr>
      <vt:lpstr>Helvetica</vt:lpstr>
      <vt:lpstr>Huawei Sans</vt:lpstr>
      <vt:lpstr>Symbol</vt:lpstr>
      <vt:lpstr>Tahoma</vt:lpstr>
      <vt:lpstr>Times New Roman</vt:lpstr>
      <vt:lpstr>Wingdings</vt:lpstr>
      <vt:lpstr>chtp8_07</vt:lpstr>
      <vt:lpstr>PowerPoint 演示文稿</vt:lpstr>
      <vt:lpstr>PowerPoint 演示文稿</vt:lpstr>
      <vt:lpstr>大纲</vt:lpstr>
      <vt:lpstr>数据库系统概述</vt:lpstr>
      <vt:lpstr>数据</vt:lpstr>
      <vt:lpstr>数据库</vt:lpstr>
      <vt:lpstr>数据库管理系统</vt:lpstr>
      <vt:lpstr>数据库管理系统(cont’d)</vt:lpstr>
      <vt:lpstr>PowerPoint 演示文稿</vt:lpstr>
      <vt:lpstr>PowerPoint 演示文稿</vt:lpstr>
      <vt:lpstr>PowerPoint 演示文稿</vt:lpstr>
      <vt:lpstr>PowerPoint 演示文稿</vt:lpstr>
      <vt:lpstr>经典DBMS结构</vt:lpstr>
      <vt:lpstr>华为openGauss简介</vt:lpstr>
      <vt:lpstr>openGauss运行环境</vt:lpstr>
      <vt:lpstr>openGauss技术指标</vt:lpstr>
      <vt:lpstr>openGauss基本功能</vt:lpstr>
      <vt:lpstr>openGauss体系架构</vt:lpstr>
      <vt:lpstr>openGauss逻辑架构</vt:lpstr>
      <vt:lpstr>openGauss物理架构</vt:lpstr>
      <vt:lpstr>openGauss服务响应流程</vt:lpstr>
      <vt:lpstr>数据库系统</vt:lpstr>
      <vt:lpstr>数据库系统概述</vt:lpstr>
      <vt:lpstr>数据管理技术的产生与发展</vt:lpstr>
      <vt:lpstr>数据管理技术的三个发展阶段</vt:lpstr>
      <vt:lpstr>数据库系统概述</vt:lpstr>
      <vt:lpstr>数据库系统的特点</vt:lpstr>
      <vt:lpstr>数据结构化</vt:lpstr>
      <vt:lpstr>数据的共享性高，冗余度低，易扩充</vt:lpstr>
      <vt:lpstr>数据独立性高</vt:lpstr>
      <vt:lpstr>数据由DBMS统一管理和控制</vt:lpstr>
      <vt:lpstr>PowerPoint 演示文稿</vt:lpstr>
      <vt:lpstr>数据库概念小结</vt:lpstr>
      <vt:lpstr>大纲</vt:lpstr>
      <vt:lpstr>数据模型(Data Model)</vt:lpstr>
      <vt:lpstr>什么是数据模型</vt:lpstr>
      <vt:lpstr>两类数据模型</vt:lpstr>
      <vt:lpstr>客观对象的抽象过程─两步抽象</vt:lpstr>
      <vt:lpstr>概念模型</vt:lpstr>
      <vt:lpstr>PowerPoint 演示文稿</vt:lpstr>
      <vt:lpstr>两个不同实体型之间的三类联系</vt:lpstr>
      <vt:lpstr>两个以上实体型间的三类联系</vt:lpstr>
      <vt:lpstr>单个实体型内部的三类联系</vt:lpstr>
      <vt:lpstr>问题：怎么确定实体间的联系？</vt:lpstr>
      <vt:lpstr>E-R图</vt:lpstr>
      <vt:lpstr>PowerPoint 演示文稿</vt:lpstr>
      <vt:lpstr>PowerPoint 演示文稿</vt:lpstr>
      <vt:lpstr>PowerPoint 演示文稿</vt:lpstr>
      <vt:lpstr>课堂练习</vt:lpstr>
      <vt:lpstr>PowerPoint 演示文稿</vt:lpstr>
      <vt:lpstr>PowerPoint 演示文稿</vt:lpstr>
      <vt:lpstr>数据模型的三个组成要素</vt:lpstr>
      <vt:lpstr>PowerPoint 演示文稿</vt:lpstr>
      <vt:lpstr>最常用的数据模型</vt:lpstr>
      <vt:lpstr>关系模型</vt:lpstr>
      <vt:lpstr>PowerPoint 演示文稿</vt:lpstr>
      <vt:lpstr>PowerPoint 演示文稿</vt:lpstr>
      <vt:lpstr>PowerPoint 演示文稿</vt:lpstr>
      <vt:lpstr>关系数据模型的操纵与完整性约束</vt:lpstr>
      <vt:lpstr>关系模型的存储结构</vt:lpstr>
      <vt:lpstr>关系模型的优缺点</vt:lpstr>
      <vt:lpstr>大纲</vt:lpstr>
      <vt:lpstr>数据库系统结构</vt:lpstr>
      <vt:lpstr>PowerPoint 演示文稿</vt:lpstr>
      <vt:lpstr>PowerPoint 演示文稿</vt:lpstr>
      <vt:lpstr>数据库的二级映象功能与数据独立性</vt:lpstr>
      <vt:lpstr>PowerPoint 演示文稿</vt:lpstr>
      <vt:lpstr>大纲</vt:lpstr>
      <vt:lpstr>数据库系统的组成</vt:lpstr>
      <vt:lpstr>人员</vt:lpstr>
      <vt:lpstr>PowerPoint 演示文稿</vt:lpstr>
      <vt:lpstr>PowerPoint 演示文稿</vt:lpstr>
      <vt:lpstr>课堂练习</vt:lpstr>
      <vt:lpstr>PowerPoint 演示文稿</vt:lpstr>
      <vt:lpstr>PowerPoint 演示文稿</vt:lpstr>
      <vt:lpstr>PowerPoint 演示文稿</vt:lpstr>
      <vt:lpstr>本章小结</vt:lpstr>
      <vt:lpstr>本章作业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michaelwin</cp:lastModifiedBy>
  <cp:revision>1363</cp:revision>
  <dcterms:created xsi:type="dcterms:W3CDTF">2015-04-27T18:37:45Z</dcterms:created>
  <dcterms:modified xsi:type="dcterms:W3CDTF">2023-02-28T07:49:22Z</dcterms:modified>
</cp:coreProperties>
</file>